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5"/>
  </p:notesMasterIdLst>
  <p:sldIdLst>
    <p:sldId id="256" r:id="rId3"/>
    <p:sldId id="350" r:id="rId4"/>
    <p:sldId id="299" r:id="rId5"/>
    <p:sldId id="300" r:id="rId6"/>
    <p:sldId id="321" r:id="rId7"/>
    <p:sldId id="320" r:id="rId8"/>
    <p:sldId id="349" r:id="rId9"/>
    <p:sldId id="304" r:id="rId10"/>
    <p:sldId id="323" r:id="rId11"/>
    <p:sldId id="324" r:id="rId12"/>
    <p:sldId id="325" r:id="rId13"/>
    <p:sldId id="326" r:id="rId14"/>
    <p:sldId id="327" r:id="rId15"/>
    <p:sldId id="348" r:id="rId16"/>
    <p:sldId id="329" r:id="rId17"/>
    <p:sldId id="330" r:id="rId18"/>
    <p:sldId id="331" r:id="rId19"/>
    <p:sldId id="332" r:id="rId20"/>
    <p:sldId id="347" r:id="rId21"/>
    <p:sldId id="334" r:id="rId22"/>
    <p:sldId id="335" r:id="rId23"/>
    <p:sldId id="269" r:id="rId24"/>
    <p:sldId id="337" r:id="rId25"/>
    <p:sldId id="338" r:id="rId26"/>
    <p:sldId id="339" r:id="rId27"/>
    <p:sldId id="336" r:id="rId28"/>
    <p:sldId id="340" r:id="rId29"/>
    <p:sldId id="341" r:id="rId30"/>
    <p:sldId id="343" r:id="rId31"/>
    <p:sldId id="345" r:id="rId32"/>
    <p:sldId id="346" r:id="rId33"/>
    <p:sldId id="270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veat" panose="020B060402020202020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olos Text" panose="020B0604020202020204" charset="0"/>
      <p:regular r:id="rId46"/>
      <p:bold r:id="rId47"/>
    </p:embeddedFont>
    <p:embeddedFont>
      <p:font typeface="Golos Text SemiBo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2205">
          <p15:clr>
            <a:srgbClr val="A4A3A4"/>
          </p15:clr>
        </p15:guide>
        <p15:guide id="3" orient="horz" pos="1474">
          <p15:clr>
            <a:srgbClr val="747775"/>
          </p15:clr>
        </p15:guide>
        <p15:guide id="4" orient="horz" pos="15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B4F"/>
    <a:srgbClr val="C3F5E3"/>
    <a:srgbClr val="D8F9F0"/>
    <a:srgbClr val="9FEFD2"/>
    <a:srgbClr val="D7F3EC"/>
    <a:srgbClr val="DBF9EE"/>
    <a:srgbClr val="EEFCF7"/>
    <a:srgbClr val="D4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3117" autoAdjust="0"/>
  </p:normalViewPr>
  <p:slideViewPr>
    <p:cSldViewPr snapToGrid="0">
      <p:cViewPr varScale="1">
        <p:scale>
          <a:sx n="62" d="100"/>
          <a:sy n="62" d="100"/>
        </p:scale>
        <p:origin x="860" y="44"/>
      </p:cViewPr>
      <p:guideLst>
        <p:guide pos="3863"/>
        <p:guide orient="horz" pos="2205"/>
        <p:guide orient="horz" pos="1474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614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341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52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690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718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405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825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358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577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02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7090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585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336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6195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005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7774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6996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47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7773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46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 Масштабируемость</a:t>
            </a:r>
            <a:endParaRPr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7292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9841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729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47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69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648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15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32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 Масштабируемость</a:t>
            </a:r>
            <a:endParaRPr dirty="0"/>
          </a:p>
        </p:txBody>
      </p:sp>
      <p:sp>
        <p:nvSpPr>
          <p:cNvPr id="134" name="Google Shape;1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573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roduct 3 column layout">
  <p:cSld name="2_Product 3 column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041824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4" name="Google Shape;64;p16"/>
          <p:cNvSpPr>
            <a:spLocks noGrp="1"/>
          </p:cNvSpPr>
          <p:nvPr>
            <p:ph type="pic" idx="3"/>
          </p:nvPr>
        </p:nvSpPr>
        <p:spPr>
          <a:xfrm>
            <a:off x="9137665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5" name="Google Shape;65;p16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6" name="Google Shape;66;p16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7" name="Google Shape;67;p16"/>
          <p:cNvSpPr>
            <a:spLocks noGrp="1"/>
          </p:cNvSpPr>
          <p:nvPr>
            <p:ph type="pic" idx="6"/>
          </p:nvPr>
        </p:nvSpPr>
        <p:spPr>
          <a:xfrm>
            <a:off x="5334682" y="4086040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8" name="Google Shape;68;p16"/>
          <p:cNvSpPr>
            <a:spLocks noGrp="1"/>
          </p:cNvSpPr>
          <p:nvPr>
            <p:ph type="pic" idx="7"/>
          </p:nvPr>
        </p:nvSpPr>
        <p:spPr>
          <a:xfrm>
            <a:off x="1143000" y="1981199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roduct 3 column layout">
  <p:cSld name="3_Product 3 column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2" name="Google Shape;72;p17"/>
          <p:cNvSpPr>
            <a:spLocks noGrp="1"/>
          </p:cNvSpPr>
          <p:nvPr>
            <p:ph type="pic" idx="3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3" name="Google Shape;73;p17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821700" y="1346428"/>
            <a:ext cx="4328021" cy="4328021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>
            <a:spLocks noGrp="1"/>
          </p:cNvSpPr>
          <p:nvPr>
            <p:ph type="pic" idx="2"/>
          </p:nvPr>
        </p:nvSpPr>
        <p:spPr>
          <a:xfrm>
            <a:off x="1142999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3"/>
          </p:nvPr>
        </p:nvSpPr>
        <p:spPr>
          <a:xfrm>
            <a:off x="7935392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4"/>
          </p:nvPr>
        </p:nvSpPr>
        <p:spPr>
          <a:xfrm>
            <a:off x="4539197" y="3619006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>
            <a:spLocks noGrp="1"/>
          </p:cNvSpPr>
          <p:nvPr>
            <p:ph type="pic" idx="2"/>
          </p:nvPr>
        </p:nvSpPr>
        <p:spPr>
          <a:xfrm>
            <a:off x="185666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2" name="Google Shape;82;p20"/>
          <p:cNvSpPr>
            <a:spLocks noGrp="1"/>
          </p:cNvSpPr>
          <p:nvPr>
            <p:ph type="pic" idx="3"/>
          </p:nvPr>
        </p:nvSpPr>
        <p:spPr>
          <a:xfrm>
            <a:off x="4399700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3" name="Google Shape;83;p20"/>
          <p:cNvSpPr>
            <a:spLocks noGrp="1"/>
          </p:cNvSpPr>
          <p:nvPr>
            <p:ph type="pic" idx="4"/>
          </p:nvPr>
        </p:nvSpPr>
        <p:spPr>
          <a:xfrm>
            <a:off x="6947685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4" name="Google Shape;84;p20"/>
          <p:cNvSpPr>
            <a:spLocks noGrp="1"/>
          </p:cNvSpPr>
          <p:nvPr>
            <p:ph type="pic" idx="5"/>
          </p:nvPr>
        </p:nvSpPr>
        <p:spPr>
          <a:xfrm>
            <a:off x="949071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4753378" y="2372980"/>
            <a:ext cx="2695366" cy="269536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4378065" y="1981200"/>
            <a:ext cx="3155258" cy="6429295"/>
            <a:chOff x="7793978" y="2065111"/>
            <a:chExt cx="3155258" cy="6429295"/>
          </a:xfrm>
        </p:grpSpPr>
        <p:sp>
          <p:nvSpPr>
            <p:cNvPr id="91" name="Google Shape;91;p22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>
            <a:spLocks noGrp="1"/>
          </p:cNvSpPr>
          <p:nvPr>
            <p:ph type="pic" idx="2"/>
          </p:nvPr>
        </p:nvSpPr>
        <p:spPr>
          <a:xfrm>
            <a:off x="4551782" y="2127534"/>
            <a:ext cx="2831624" cy="6121950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80546" y="-242693"/>
            <a:ext cx="11092696" cy="79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>
            <a:spLocks noGrp="1"/>
          </p:cNvSpPr>
          <p:nvPr>
            <p:ph type="pic" idx="2"/>
          </p:nvPr>
        </p:nvSpPr>
        <p:spPr>
          <a:xfrm>
            <a:off x="-1050640" y="875487"/>
            <a:ext cx="7497853" cy="4977401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1143000" y="638836"/>
            <a:ext cx="3925108" cy="7997976"/>
            <a:chOff x="7793978" y="2065111"/>
            <a:chExt cx="3155258" cy="6429295"/>
          </a:xfrm>
        </p:grpSpPr>
        <p:sp>
          <p:nvSpPr>
            <p:cNvPr id="107" name="Google Shape;107;p25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2"/>
          </p:nvPr>
        </p:nvSpPr>
        <p:spPr>
          <a:xfrm>
            <a:off x="1316716" y="785169"/>
            <a:ext cx="3522511" cy="7615643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695" y="911886"/>
            <a:ext cx="7795339" cy="5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4852779" y="1699127"/>
            <a:ext cx="5269081" cy="349784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117" name="Google Shape;117;p26"/>
          <p:cNvGrpSpPr/>
          <p:nvPr/>
        </p:nvGrpSpPr>
        <p:grpSpPr>
          <a:xfrm>
            <a:off x="9839643" y="3005219"/>
            <a:ext cx="1463696" cy="2982493"/>
            <a:chOff x="7793978" y="2065111"/>
            <a:chExt cx="3155258" cy="6429295"/>
          </a:xfrm>
        </p:grpSpPr>
        <p:sp>
          <p:nvSpPr>
            <p:cNvPr id="118" name="Google Shape;118;p26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23" name="Google Shape;123;p26"/>
          <p:cNvSpPr>
            <a:spLocks noGrp="1"/>
          </p:cNvSpPr>
          <p:nvPr>
            <p:ph type="pic" idx="3"/>
          </p:nvPr>
        </p:nvSpPr>
        <p:spPr>
          <a:xfrm>
            <a:off x="9933843" y="3085152"/>
            <a:ext cx="1285581" cy="278831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143000" y="3429000"/>
            <a:ext cx="9906000" cy="3429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78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7972819" y="1981200"/>
            <a:ext cx="2843424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7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6" name="Google Shape;16;p4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7" name="Google Shape;17;p4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81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>
            <a:spLocks noGrp="1"/>
          </p:cNvSpPr>
          <p:nvPr>
            <p:ph type="pic" idx="2"/>
          </p:nvPr>
        </p:nvSpPr>
        <p:spPr>
          <a:xfrm>
            <a:off x="1449236" y="1981200"/>
            <a:ext cx="2585278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42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>
            <a:spLocks noGrp="1"/>
          </p:cNvSpPr>
          <p:nvPr>
            <p:ph type="pic" idx="2"/>
          </p:nvPr>
        </p:nvSpPr>
        <p:spPr>
          <a:xfrm>
            <a:off x="4638722" y="2407547"/>
            <a:ext cx="2914556" cy="291455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30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8465527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7" name="Google Shape;27;p7"/>
          <p:cNvSpPr>
            <a:spLocks noGrp="1"/>
          </p:cNvSpPr>
          <p:nvPr>
            <p:ph type="pic" idx="3"/>
          </p:nvPr>
        </p:nvSpPr>
        <p:spPr>
          <a:xfrm>
            <a:off x="10835053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28" name="Google Shape;28;p7"/>
          <p:cNvSpPr>
            <a:spLocks noGrp="1"/>
          </p:cNvSpPr>
          <p:nvPr>
            <p:ph type="pic" idx="4"/>
          </p:nvPr>
        </p:nvSpPr>
        <p:spPr>
          <a:xfrm>
            <a:off x="6096000" y="1634495"/>
            <a:ext cx="2189905" cy="4038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802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143000" y="3429000"/>
            <a:ext cx="9906000" cy="3429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0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4" name="Google Shape;34;p9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5" name="Google Shape;35;p9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77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392412" y="318448"/>
            <a:ext cx="5330813" cy="617669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639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8205576" y="932597"/>
            <a:ext cx="2843424" cy="508720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89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>
            <a:spLocks noGrp="1"/>
          </p:cNvSpPr>
          <p:nvPr>
            <p:ph type="pic" idx="2"/>
          </p:nvPr>
        </p:nvSpPr>
        <p:spPr>
          <a:xfrm>
            <a:off x="4803361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4" name="Google Shape;34;p9"/>
          <p:cNvSpPr>
            <a:spLocks noGrp="1"/>
          </p:cNvSpPr>
          <p:nvPr>
            <p:ph type="pic" idx="3"/>
          </p:nvPr>
        </p:nvSpPr>
        <p:spPr>
          <a:xfrm>
            <a:off x="7774609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5" name="Google Shape;35;p9"/>
          <p:cNvSpPr>
            <a:spLocks noGrp="1"/>
          </p:cNvSpPr>
          <p:nvPr>
            <p:ph type="pic" idx="4"/>
          </p:nvPr>
        </p:nvSpPr>
        <p:spPr>
          <a:xfrm>
            <a:off x="1832113" y="1981200"/>
            <a:ext cx="2585278" cy="219109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>
            <a:spLocks noGrp="1"/>
          </p:cNvSpPr>
          <p:nvPr>
            <p:ph type="pic" idx="2"/>
          </p:nvPr>
        </p:nvSpPr>
        <p:spPr>
          <a:xfrm>
            <a:off x="4708032" y="-306781"/>
            <a:ext cx="7791450" cy="747297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 txBox="1"/>
          <p:nvPr/>
        </p:nvSpPr>
        <p:spPr>
          <a:xfrm>
            <a:off x="1044039" y="1926232"/>
            <a:ext cx="4872339" cy="106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13AB"/>
              </a:buClr>
              <a:buSzPts val="3400"/>
              <a:buFont typeface="Golos Text SemiBold"/>
              <a:buNone/>
            </a:pPr>
            <a:r>
              <a:rPr lang="ru-RU" sz="3400" b="1" i="0" u="none" strike="noStrike" cap="none">
                <a:solidFill>
                  <a:srgbClr val="7E13AB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Заголовок</a:t>
            </a: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 2 строки </a:t>
            </a:r>
            <a:br>
              <a:rPr lang="ru-RU" sz="3400" b="0" i="0" u="none" strike="noStrike" cap="non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endParaRPr sz="3400" b="1" i="0" u="none" strike="noStrike" cap="none">
              <a:solidFill>
                <a:srgbClr val="7E13AB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42999" y="3429000"/>
            <a:ext cx="456982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Текст</a:t>
            </a:r>
            <a:endParaRPr sz="1200" b="0" i="0" u="none" strike="noStrike" cap="non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9038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>
            <a:spLocks noGrp="1"/>
          </p:cNvSpPr>
          <p:nvPr>
            <p:ph type="pic" idx="2"/>
          </p:nvPr>
        </p:nvSpPr>
        <p:spPr>
          <a:xfrm>
            <a:off x="4732016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7" name="Google Shape;47;p13"/>
          <p:cNvSpPr>
            <a:spLocks noGrp="1"/>
          </p:cNvSpPr>
          <p:nvPr>
            <p:ph type="pic" idx="3"/>
          </p:nvPr>
        </p:nvSpPr>
        <p:spPr>
          <a:xfrm>
            <a:off x="7943864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8" name="Google Shape;48;p13"/>
          <p:cNvSpPr>
            <a:spLocks noGrp="1"/>
          </p:cNvSpPr>
          <p:nvPr>
            <p:ph type="pic" idx="4"/>
          </p:nvPr>
        </p:nvSpPr>
        <p:spPr>
          <a:xfrm>
            <a:off x="1520168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82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512510" y="3997187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2" name="Google Shape;52;p14"/>
          <p:cNvSpPr>
            <a:spLocks noGrp="1"/>
          </p:cNvSpPr>
          <p:nvPr>
            <p:ph type="pic" idx="3"/>
          </p:nvPr>
        </p:nvSpPr>
        <p:spPr>
          <a:xfrm>
            <a:off x="6262580" y="1655656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72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7" name="Google Shape;57;p15"/>
          <p:cNvSpPr>
            <a:spLocks noGrp="1"/>
          </p:cNvSpPr>
          <p:nvPr>
            <p:ph type="pic" idx="3"/>
          </p:nvPr>
        </p:nvSpPr>
        <p:spPr>
          <a:xfrm>
            <a:off x="3238841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8" name="Google Shape;58;p15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9" name="Google Shape;59;p15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0" name="Google Shape;60;p15"/>
          <p:cNvSpPr>
            <a:spLocks noGrp="1"/>
          </p:cNvSpPr>
          <p:nvPr>
            <p:ph type="pic" idx="6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76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roduct 3 column layout">
  <p:cSld name="2_Product 3 column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041824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4" name="Google Shape;64;p16"/>
          <p:cNvSpPr>
            <a:spLocks noGrp="1"/>
          </p:cNvSpPr>
          <p:nvPr>
            <p:ph type="pic" idx="3"/>
          </p:nvPr>
        </p:nvSpPr>
        <p:spPr>
          <a:xfrm>
            <a:off x="9137665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5" name="Google Shape;65;p16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6" name="Google Shape;66;p16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7" name="Google Shape;67;p16"/>
          <p:cNvSpPr>
            <a:spLocks noGrp="1"/>
          </p:cNvSpPr>
          <p:nvPr>
            <p:ph type="pic" idx="6"/>
          </p:nvPr>
        </p:nvSpPr>
        <p:spPr>
          <a:xfrm>
            <a:off x="5334682" y="4086040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8" name="Google Shape;68;p16"/>
          <p:cNvSpPr>
            <a:spLocks noGrp="1"/>
          </p:cNvSpPr>
          <p:nvPr>
            <p:ph type="pic" idx="7"/>
          </p:nvPr>
        </p:nvSpPr>
        <p:spPr>
          <a:xfrm>
            <a:off x="1143000" y="1981199"/>
            <a:ext cx="5714318" cy="1933760"/>
          </a:xfrm>
          <a:prstGeom prst="roundRect">
            <a:avLst>
              <a:gd name="adj" fmla="val 712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874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roduct 3 column layout">
  <p:cSld name="3_Product 3 column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2" name="Google Shape;72;p17"/>
          <p:cNvSpPr>
            <a:spLocks noGrp="1"/>
          </p:cNvSpPr>
          <p:nvPr>
            <p:ph type="pic" idx="3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3" name="Google Shape;73;p17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4007176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693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821700" y="1346428"/>
            <a:ext cx="4328021" cy="4328021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743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>
            <a:spLocks noGrp="1"/>
          </p:cNvSpPr>
          <p:nvPr>
            <p:ph type="pic" idx="2"/>
          </p:nvPr>
        </p:nvSpPr>
        <p:spPr>
          <a:xfrm>
            <a:off x="1142999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3"/>
          </p:nvPr>
        </p:nvSpPr>
        <p:spPr>
          <a:xfrm>
            <a:off x="7935392" y="848097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4"/>
          </p:nvPr>
        </p:nvSpPr>
        <p:spPr>
          <a:xfrm>
            <a:off x="4539197" y="3619006"/>
            <a:ext cx="3113605" cy="2472046"/>
          </a:xfrm>
          <a:prstGeom prst="roundRect">
            <a:avLst>
              <a:gd name="adj" fmla="val 656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263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>
            <a:spLocks noGrp="1"/>
          </p:cNvSpPr>
          <p:nvPr>
            <p:ph type="pic" idx="2"/>
          </p:nvPr>
        </p:nvSpPr>
        <p:spPr>
          <a:xfrm>
            <a:off x="185666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2" name="Google Shape;82;p20"/>
          <p:cNvSpPr>
            <a:spLocks noGrp="1"/>
          </p:cNvSpPr>
          <p:nvPr>
            <p:ph type="pic" idx="3"/>
          </p:nvPr>
        </p:nvSpPr>
        <p:spPr>
          <a:xfrm>
            <a:off x="4399700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3" name="Google Shape;83;p20"/>
          <p:cNvSpPr>
            <a:spLocks noGrp="1"/>
          </p:cNvSpPr>
          <p:nvPr>
            <p:ph type="pic" idx="4"/>
          </p:nvPr>
        </p:nvSpPr>
        <p:spPr>
          <a:xfrm>
            <a:off x="6947685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4" name="Google Shape;84;p20"/>
          <p:cNvSpPr>
            <a:spLocks noGrp="1"/>
          </p:cNvSpPr>
          <p:nvPr>
            <p:ph type="pic" idx="5"/>
          </p:nvPr>
        </p:nvSpPr>
        <p:spPr>
          <a:xfrm>
            <a:off x="9490717" y="2302179"/>
            <a:ext cx="841745" cy="84174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4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4753378" y="2372980"/>
            <a:ext cx="2695366" cy="269536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392412" y="318448"/>
            <a:ext cx="5330813" cy="617669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4378065" y="1981200"/>
            <a:ext cx="3155258" cy="6429295"/>
            <a:chOff x="7793978" y="2065111"/>
            <a:chExt cx="3155258" cy="6429295"/>
          </a:xfrm>
        </p:grpSpPr>
        <p:sp>
          <p:nvSpPr>
            <p:cNvPr id="91" name="Google Shape;91;p22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>
            <a:spLocks noGrp="1"/>
          </p:cNvSpPr>
          <p:nvPr>
            <p:ph type="pic" idx="2"/>
          </p:nvPr>
        </p:nvSpPr>
        <p:spPr>
          <a:xfrm>
            <a:off x="4551782" y="2127534"/>
            <a:ext cx="2831624" cy="6121950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94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3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97441" y="1170513"/>
            <a:ext cx="8305046" cy="598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>
            <a:spLocks noGrp="1"/>
          </p:cNvSpPr>
          <p:nvPr>
            <p:ph type="pic" idx="2"/>
          </p:nvPr>
        </p:nvSpPr>
        <p:spPr>
          <a:xfrm>
            <a:off x="3289197" y="2005683"/>
            <a:ext cx="5613605" cy="372655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9136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80546" y="-242693"/>
            <a:ext cx="11092696" cy="79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>
            <a:spLocks noGrp="1"/>
          </p:cNvSpPr>
          <p:nvPr>
            <p:ph type="pic" idx="2"/>
          </p:nvPr>
        </p:nvSpPr>
        <p:spPr>
          <a:xfrm>
            <a:off x="-1050640" y="875487"/>
            <a:ext cx="7497853" cy="4977401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185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1143000" y="638836"/>
            <a:ext cx="3925108" cy="7997976"/>
            <a:chOff x="7793978" y="2065111"/>
            <a:chExt cx="3155258" cy="6429295"/>
          </a:xfrm>
        </p:grpSpPr>
        <p:sp>
          <p:nvSpPr>
            <p:cNvPr id="107" name="Google Shape;107;p25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2"/>
          </p:nvPr>
        </p:nvSpPr>
        <p:spPr>
          <a:xfrm>
            <a:off x="1316716" y="785169"/>
            <a:ext cx="3522511" cy="7615643"/>
          </a:xfrm>
          <a:prstGeom prst="roundRect">
            <a:avLst>
              <a:gd name="adj" fmla="val 16555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2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695" y="911886"/>
            <a:ext cx="7795339" cy="562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>
            <a:spLocks noGrp="1"/>
          </p:cNvSpPr>
          <p:nvPr>
            <p:ph type="pic" idx="2"/>
          </p:nvPr>
        </p:nvSpPr>
        <p:spPr>
          <a:xfrm>
            <a:off x="4852779" y="1699127"/>
            <a:ext cx="5269081" cy="3497845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grpSp>
        <p:nvGrpSpPr>
          <p:cNvPr id="117" name="Google Shape;117;p26"/>
          <p:cNvGrpSpPr/>
          <p:nvPr/>
        </p:nvGrpSpPr>
        <p:grpSpPr>
          <a:xfrm>
            <a:off x="9839643" y="3005219"/>
            <a:ext cx="1463696" cy="2982493"/>
            <a:chOff x="7793978" y="2065111"/>
            <a:chExt cx="3155258" cy="6429295"/>
          </a:xfrm>
        </p:grpSpPr>
        <p:sp>
          <p:nvSpPr>
            <p:cNvPr id="118" name="Google Shape;118;p26"/>
            <p:cNvSpPr/>
            <p:nvPr/>
          </p:nvSpPr>
          <p:spPr>
            <a:xfrm>
              <a:off x="7793979" y="2065111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381000" dist="381000" dir="8100000" sx="92068" sy="92068" algn="tr" rotWithShape="0">
                <a:schemeClr val="dk2">
                  <a:alpha val="8901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93979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rgbClr val="F1F4F8"/>
            </a:solidFill>
            <a:ln>
              <a:noFill/>
            </a:ln>
            <a:effectLst>
              <a:outerShdw blurRad="254000" dist="254000" dir="18900000" algn="bl" rotWithShape="0">
                <a:schemeClr val="l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793978" y="2078398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7793978" y="2071755"/>
              <a:ext cx="3155257" cy="6416008"/>
            </a:xfrm>
            <a:custGeom>
              <a:avLst/>
              <a:gdLst/>
              <a:ahLst/>
              <a:cxnLst/>
              <a:rect l="l" t="t" r="r" b="b"/>
              <a:pathLst>
                <a:path w="2785362" h="5663851" extrusionOk="0">
                  <a:moveTo>
                    <a:pt x="573314" y="0"/>
                  </a:moveTo>
                  <a:lnTo>
                    <a:pt x="2212047" y="0"/>
                  </a:lnTo>
                  <a:cubicBezTo>
                    <a:pt x="2592734" y="0"/>
                    <a:pt x="2771537" y="211187"/>
                    <a:pt x="2771537" y="559430"/>
                  </a:cubicBezTo>
                  <a:lnTo>
                    <a:pt x="2771537" y="1798752"/>
                  </a:lnTo>
                  <a:cubicBezTo>
                    <a:pt x="2779595" y="1801599"/>
                    <a:pt x="2785362" y="1809280"/>
                    <a:pt x="2785362" y="1818312"/>
                  </a:cubicBezTo>
                  <a:lnTo>
                    <a:pt x="2785362" y="2461733"/>
                  </a:lnTo>
                  <a:cubicBezTo>
                    <a:pt x="2785362" y="2470758"/>
                    <a:pt x="2779595" y="2478439"/>
                    <a:pt x="2771537" y="2481287"/>
                  </a:cubicBezTo>
                  <a:lnTo>
                    <a:pt x="2771537" y="5161506"/>
                  </a:lnTo>
                  <a:cubicBezTo>
                    <a:pt x="2771537" y="5478035"/>
                    <a:pt x="2592062" y="5663851"/>
                    <a:pt x="2275495" y="5663851"/>
                  </a:cubicBezTo>
                  <a:lnTo>
                    <a:pt x="509866" y="5663851"/>
                  </a:lnTo>
                  <a:cubicBezTo>
                    <a:pt x="193300" y="5663851"/>
                    <a:pt x="13823" y="5484378"/>
                    <a:pt x="13823" y="5161506"/>
                  </a:cubicBezTo>
                  <a:lnTo>
                    <a:pt x="13823" y="2475997"/>
                  </a:lnTo>
                  <a:cubicBezTo>
                    <a:pt x="5770" y="2473150"/>
                    <a:pt x="0" y="2465469"/>
                    <a:pt x="0" y="2456443"/>
                  </a:cubicBezTo>
                  <a:lnTo>
                    <a:pt x="0" y="2073953"/>
                  </a:lnTo>
                  <a:cubicBezTo>
                    <a:pt x="0" y="2064921"/>
                    <a:pt x="5770" y="2057247"/>
                    <a:pt x="13823" y="2054399"/>
                  </a:cubicBezTo>
                  <a:lnTo>
                    <a:pt x="13823" y="1927631"/>
                  </a:lnTo>
                  <a:cubicBezTo>
                    <a:pt x="5770" y="1924783"/>
                    <a:pt x="0" y="1917103"/>
                    <a:pt x="0" y="1908077"/>
                  </a:cubicBezTo>
                  <a:lnTo>
                    <a:pt x="0" y="1519244"/>
                  </a:lnTo>
                  <a:cubicBezTo>
                    <a:pt x="0" y="1510212"/>
                    <a:pt x="5770" y="1502532"/>
                    <a:pt x="13823" y="1499684"/>
                  </a:cubicBezTo>
                  <a:lnTo>
                    <a:pt x="13823" y="1306079"/>
                  </a:lnTo>
                  <a:cubicBezTo>
                    <a:pt x="5770" y="1303231"/>
                    <a:pt x="0" y="1295557"/>
                    <a:pt x="0" y="1286525"/>
                  </a:cubicBezTo>
                  <a:lnTo>
                    <a:pt x="0" y="1113736"/>
                  </a:lnTo>
                  <a:cubicBezTo>
                    <a:pt x="0" y="1104711"/>
                    <a:pt x="5770" y="1097030"/>
                    <a:pt x="13823" y="1094183"/>
                  </a:cubicBezTo>
                  <a:lnTo>
                    <a:pt x="13823" y="559430"/>
                  </a:lnTo>
                  <a:cubicBezTo>
                    <a:pt x="13823" y="211205"/>
                    <a:pt x="192627" y="0"/>
                    <a:pt x="57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7967695" y="2211445"/>
              <a:ext cx="2831623" cy="6121950"/>
            </a:xfrm>
            <a:prstGeom prst="roundRect">
              <a:avLst>
                <a:gd name="adj" fmla="val 16667"/>
              </a:avLst>
            </a:prstGeom>
            <a:solidFill>
              <a:srgbClr val="F8F9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23" name="Google Shape;123;p26"/>
          <p:cNvSpPr>
            <a:spLocks noGrp="1"/>
          </p:cNvSpPr>
          <p:nvPr>
            <p:ph type="pic" idx="3"/>
          </p:nvPr>
        </p:nvSpPr>
        <p:spPr>
          <a:xfrm>
            <a:off x="9933843" y="3085152"/>
            <a:ext cx="1285581" cy="2788318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653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8205576" y="932597"/>
            <a:ext cx="2843424" cy="508720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>
            <a:spLocks noGrp="1"/>
          </p:cNvSpPr>
          <p:nvPr>
            <p:ph type="pic" idx="2"/>
          </p:nvPr>
        </p:nvSpPr>
        <p:spPr>
          <a:xfrm>
            <a:off x="4708032" y="-306781"/>
            <a:ext cx="7791450" cy="747297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 txBox="1"/>
          <p:nvPr/>
        </p:nvSpPr>
        <p:spPr>
          <a:xfrm>
            <a:off x="1044039" y="1926232"/>
            <a:ext cx="4872339" cy="106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13AB"/>
              </a:buClr>
              <a:buSzPts val="3400"/>
              <a:buFont typeface="Golos Text SemiBold"/>
              <a:buNone/>
            </a:pPr>
            <a:r>
              <a:rPr lang="ru-RU" sz="3400" b="1" i="0" u="none" strike="noStrike" cap="none">
                <a:solidFill>
                  <a:srgbClr val="7E13AB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Заголовок</a:t>
            </a: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-RU" sz="3400" b="1" i="0" u="none" strike="noStrike" cap="none">
                <a:solidFill>
                  <a:srgbClr val="0B2027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 2 строки </a:t>
            </a:r>
            <a:br>
              <a:rPr lang="ru-RU" sz="3400" b="0" i="0" u="none" strike="noStrike" cap="none">
                <a:solidFill>
                  <a:schemeClr val="accent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endParaRPr sz="3400" b="1" i="0" u="none" strike="noStrike" cap="none">
              <a:solidFill>
                <a:srgbClr val="7E13AB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42999" y="3429000"/>
            <a:ext cx="456982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Текст</a:t>
            </a:r>
            <a:endParaRPr sz="1200" b="0" i="0" u="none" strike="noStrike" cap="none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>
            <a:spLocks noGrp="1"/>
          </p:cNvSpPr>
          <p:nvPr>
            <p:ph type="pic" idx="2"/>
          </p:nvPr>
        </p:nvSpPr>
        <p:spPr>
          <a:xfrm>
            <a:off x="4732016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7" name="Google Shape;47;p13"/>
          <p:cNvSpPr>
            <a:spLocks noGrp="1"/>
          </p:cNvSpPr>
          <p:nvPr>
            <p:ph type="pic" idx="3"/>
          </p:nvPr>
        </p:nvSpPr>
        <p:spPr>
          <a:xfrm>
            <a:off x="7943864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8" name="Google Shape;48;p13"/>
          <p:cNvSpPr>
            <a:spLocks noGrp="1"/>
          </p:cNvSpPr>
          <p:nvPr>
            <p:ph type="pic" idx="4"/>
          </p:nvPr>
        </p:nvSpPr>
        <p:spPr>
          <a:xfrm>
            <a:off x="1520168" y="2036004"/>
            <a:ext cx="2727968" cy="257203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>
            <a:spLocks noGrp="1"/>
          </p:cNvSpPr>
          <p:nvPr>
            <p:ph type="pic" idx="2"/>
          </p:nvPr>
        </p:nvSpPr>
        <p:spPr>
          <a:xfrm>
            <a:off x="1512510" y="3997187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2" name="Google Shape;52;p14"/>
          <p:cNvSpPr>
            <a:spLocks noGrp="1"/>
          </p:cNvSpPr>
          <p:nvPr>
            <p:ph type="pic" idx="3"/>
          </p:nvPr>
        </p:nvSpPr>
        <p:spPr>
          <a:xfrm>
            <a:off x="6262580" y="1655656"/>
            <a:ext cx="4397595" cy="20226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1143000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7" name="Google Shape;57;p15"/>
          <p:cNvSpPr>
            <a:spLocks noGrp="1"/>
          </p:cNvSpPr>
          <p:nvPr>
            <p:ph type="pic" idx="3"/>
          </p:nvPr>
        </p:nvSpPr>
        <p:spPr>
          <a:xfrm>
            <a:off x="3238841" y="1981200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8" name="Google Shape;58;p15"/>
          <p:cNvSpPr>
            <a:spLocks noGrp="1"/>
          </p:cNvSpPr>
          <p:nvPr>
            <p:ph type="pic" idx="4"/>
          </p:nvPr>
        </p:nvSpPr>
        <p:spPr>
          <a:xfrm>
            <a:off x="1143000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59" name="Google Shape;59;p15"/>
          <p:cNvSpPr>
            <a:spLocks noGrp="1"/>
          </p:cNvSpPr>
          <p:nvPr>
            <p:ph type="pic" idx="5"/>
          </p:nvPr>
        </p:nvSpPr>
        <p:spPr>
          <a:xfrm>
            <a:off x="3238841" y="4086041"/>
            <a:ext cx="1911335" cy="1933759"/>
          </a:xfrm>
          <a:prstGeom prst="roundRect">
            <a:avLst>
              <a:gd name="adj" fmla="val 7358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  <p:sp>
        <p:nvSpPr>
          <p:cNvPr id="60" name="Google Shape;60;p15"/>
          <p:cNvSpPr>
            <a:spLocks noGrp="1"/>
          </p:cNvSpPr>
          <p:nvPr>
            <p:ph type="pic" idx="6"/>
          </p:nvPr>
        </p:nvSpPr>
        <p:spPr>
          <a:xfrm>
            <a:off x="5334682" y="1981200"/>
            <a:ext cx="5714318" cy="4038600"/>
          </a:xfrm>
          <a:prstGeom prst="roundRect">
            <a:avLst>
              <a:gd name="adj" fmla="val 343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5264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delcontextprotocol.io/docs/concepts/transports#notifications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modelcontextprotocol.io/docs/concepts/transports#responses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delcontextprotocol/kotlin-sdk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modelcontextprotocol/java-sdk" TargetMode="External"/><Relationship Id="rId12" Type="http://schemas.openxmlformats.org/officeDocument/2006/relationships/hyperlink" Target="https://github.com/leehack/mcp_dar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odelcontextprotocol/python-sdk" TargetMode="External"/><Relationship Id="rId11" Type="http://schemas.openxmlformats.org/officeDocument/2006/relationships/hyperlink" Target="https://github.com/modelcontextprotocol/rust-sdk" TargetMode="External"/><Relationship Id="rId5" Type="http://schemas.openxmlformats.org/officeDocument/2006/relationships/hyperlink" Target="https://github.com/modelcontextprotocol/typescript-sdk" TargetMode="External"/><Relationship Id="rId10" Type="http://schemas.openxmlformats.org/officeDocument/2006/relationships/hyperlink" Target="https://github.com/modelcontextprotocol/swift-sdk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modelcontextprotocol/csharp-sd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github.com/LinkaG/MCP_demo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inkaG/MCP_demo/blob/main/standard_mcp_server.py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jlowin/fastmc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astmcp.me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delcontextprotocol.io/introduction" TargetMode="External"/><Relationship Id="rId5" Type="http://schemas.openxmlformats.org/officeDocument/2006/relationships/image" Target="../media/image14.jfi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f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6019801"/>
            <a:ext cx="2413481" cy="48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143000" y="4115350"/>
            <a:ext cx="364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rgbClr val="00D29D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Русинова Залина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8128590" y="5773579"/>
            <a:ext cx="430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Дата</a:t>
            </a:r>
            <a:r>
              <a:rPr lang="en-US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-</a:t>
            </a: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завтрак сообщества </a:t>
            </a:r>
            <a:r>
              <a:rPr lang="en-US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ML EKB,</a:t>
            </a:r>
            <a:endParaRPr lang="ru-RU" sz="1600" b="0" i="0" u="none" strike="noStrike" cap="none" dirty="0">
              <a:solidFill>
                <a:srgbClr val="DBF4A7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Екатеринбург, </a:t>
            </a:r>
            <a:r>
              <a:rPr lang="en-US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21</a:t>
            </a: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.0</a:t>
            </a:r>
            <a:r>
              <a:rPr lang="en-US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6</a:t>
            </a: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.2025 г.</a:t>
            </a:r>
            <a:endParaRPr sz="1600" b="0" i="0" u="none" strike="noStrike" cap="none" dirty="0">
              <a:solidFill>
                <a:srgbClr val="DBF4A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1143000" y="1711842"/>
            <a:ext cx="61143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4000"/>
            </a:pPr>
            <a:r>
              <a:rPr lang="ru-RU" sz="4000" b="1" dirty="0">
                <a:solidFill>
                  <a:srgbClr val="F8F9FA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MCP - единый "USB-C" протокол для ИИ приложений</a:t>
            </a:r>
            <a:endParaRPr sz="400" dirty="0">
              <a:solidFill>
                <a:srgbClr val="1F1F1F"/>
              </a:solidFill>
              <a:highlight>
                <a:srgbClr val="F8F9FA"/>
              </a:highlight>
            </a:endParaRPr>
          </a:p>
        </p:txBody>
      </p:sp>
      <p:sp>
        <p:nvSpPr>
          <p:cNvPr id="7" name="Google Shape;130;p27">
            <a:extLst>
              <a:ext uri="{FF2B5EF4-FFF2-40B4-BE49-F238E27FC236}">
                <a16:creationId xmlns:a16="http://schemas.microsoft.com/office/drawing/2014/main" id="{94819748-7C8A-4C31-A310-F4C663BA1091}"/>
              </a:ext>
            </a:extLst>
          </p:cNvPr>
          <p:cNvSpPr txBox="1"/>
          <p:nvPr/>
        </p:nvSpPr>
        <p:spPr>
          <a:xfrm>
            <a:off x="1143000" y="4820623"/>
            <a:ext cx="430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Исследователь</a:t>
            </a:r>
            <a:r>
              <a:rPr lang="ru-RU" sz="1600" b="0" i="0" u="none" strike="noStrike" cap="none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 UDV Group,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Старший преподаватель </a:t>
            </a:r>
            <a:r>
              <a:rPr lang="ru-RU" sz="1600" dirty="0" err="1">
                <a:solidFill>
                  <a:srgbClr val="DBF4A7"/>
                </a:solidFill>
                <a:latin typeface="Golos Text"/>
                <a:ea typeface="Golos Text"/>
                <a:cs typeface="Golos Text"/>
                <a:sym typeface="Golos Text"/>
              </a:rPr>
              <a:t>УрФУ</a:t>
            </a:r>
            <a:endParaRPr sz="1600" b="0" i="0" u="none" strike="noStrike" cap="none" dirty="0">
              <a:solidFill>
                <a:srgbClr val="DBF4A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488486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63186"/>
              </a:buClr>
              <a:buSzPts val="4000"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Проблема интеграции.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Как помогает </a:t>
            </a:r>
            <a:r>
              <a:rPr lang="en-US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MCP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468785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И почему это важно</a:t>
            </a:r>
            <a:r>
              <a:rPr lang="en-US" sz="2300" i="1" dirty="0">
                <a:solidFill>
                  <a:srgbClr val="0B2027"/>
                </a:solidFill>
                <a:latin typeface="Caveat"/>
                <a:sym typeface="Caveat"/>
              </a:rPr>
              <a:t>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FF3D09-E1B8-4049-A133-87C443265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30" y="1663311"/>
            <a:ext cx="4654361" cy="465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🔗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Универсальный интерфейс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: позволяет ИИ-моделям взаимодействовать с внешними системами — от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облачных платформ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(</a:t>
            </a:r>
            <a:r>
              <a:rPr lang="ru-RU" sz="2000" b="0" i="0" dirty="0" err="1">
                <a:solidFill>
                  <a:srgbClr val="353740"/>
                </a:solidFill>
                <a:effectLst/>
                <a:latin typeface="OpenAI Sans"/>
              </a:rPr>
              <a:t>GitHub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, </a:t>
            </a:r>
            <a:r>
              <a:rPr lang="ru-RU" sz="2000" b="0" i="0" dirty="0" err="1">
                <a:solidFill>
                  <a:srgbClr val="353740"/>
                </a:solidFill>
                <a:effectLst/>
                <a:latin typeface="OpenAI Sans"/>
              </a:rPr>
              <a:t>Slack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) до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корпоративных баз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и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локальных файлов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— </a:t>
            </a:r>
            <a:r>
              <a:rPr lang="ru-RU" sz="2000" b="0" i="1" dirty="0">
                <a:solidFill>
                  <a:srgbClr val="353740"/>
                </a:solidFill>
                <a:effectLst/>
                <a:latin typeface="OpenAI Sans"/>
              </a:rPr>
              <a:t>без необходимости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создавать отдельные интеграции для каждого нового источника.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🤝 MCP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устраняет проблему “M×N интеграций”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— экспоненциального роста сложности при связке множества моделей и инструментов.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🛠️ MCP позволяет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любому ИИ-приложению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легко взаимодействовать с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любым совместимым источником данных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через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единый стандарт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, </a:t>
            </a:r>
            <a:r>
              <a:rPr lang="ru-RU" sz="2000" b="0" i="1" dirty="0">
                <a:solidFill>
                  <a:srgbClr val="353740"/>
                </a:solidFill>
                <a:effectLst/>
                <a:latin typeface="OpenAI Sans"/>
              </a:rPr>
              <a:t>без написания специальных коннекторов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для каждой пары.</a:t>
            </a:r>
          </a:p>
          <a:p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6899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Ключевые понятия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Архитектура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Точно так же, как отношения клиент-сервер в HTTP, в MCP есть клиент и сервер.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grpSp>
        <p:nvGrpSpPr>
          <p:cNvPr id="8" name="Google Shape;332;p35">
            <a:extLst>
              <a:ext uri="{FF2B5EF4-FFF2-40B4-BE49-F238E27FC236}">
                <a16:creationId xmlns:a16="http://schemas.microsoft.com/office/drawing/2014/main" id="{F26A0EF6-B3DB-4B19-8150-1B158DC5E724}"/>
              </a:ext>
            </a:extLst>
          </p:cNvPr>
          <p:cNvGrpSpPr/>
          <p:nvPr/>
        </p:nvGrpSpPr>
        <p:grpSpPr>
          <a:xfrm>
            <a:off x="1085175" y="2358833"/>
            <a:ext cx="2664891" cy="3055647"/>
            <a:chOff x="2147546" y="2289378"/>
            <a:chExt cx="2279101" cy="2279100"/>
          </a:xfrm>
        </p:grpSpPr>
        <p:sp>
          <p:nvSpPr>
            <p:cNvPr id="9" name="Google Shape;333;p35">
              <a:extLst>
                <a:ext uri="{FF2B5EF4-FFF2-40B4-BE49-F238E27FC236}">
                  <a16:creationId xmlns:a16="http://schemas.microsoft.com/office/drawing/2014/main" id="{DDEBBCDE-EF35-4DBA-9BFE-49788A748C7C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0" name="Google Shape;334;p35">
              <a:extLst>
                <a:ext uri="{FF2B5EF4-FFF2-40B4-BE49-F238E27FC236}">
                  <a16:creationId xmlns:a16="http://schemas.microsoft.com/office/drawing/2014/main" id="{8E173821-07A1-4EE2-9CE6-622D6B51E7AD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1" name="Google Shape;335;p35">
              <a:extLst>
                <a:ext uri="{FF2B5EF4-FFF2-40B4-BE49-F238E27FC236}">
                  <a16:creationId xmlns:a16="http://schemas.microsoft.com/office/drawing/2014/main" id="{5269F22F-E101-41F5-BF83-E9CF7CD73BF2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2" name="Google Shape;336;p35">
              <a:extLst>
                <a:ext uri="{FF2B5EF4-FFF2-40B4-BE49-F238E27FC236}">
                  <a16:creationId xmlns:a16="http://schemas.microsoft.com/office/drawing/2014/main" id="{8C7D4590-188D-4A20-BF32-CE926188A67C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Host (</a:t>
              </a:r>
              <a:r>
                <a:rPr lang="ru-RU" sz="1600" b="1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Хост)</a:t>
              </a:r>
              <a:endParaRPr lang="ru-RU" sz="10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marL="0" lvl="0" indent="0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👤 </a:t>
              </a:r>
              <a:r>
                <a:rPr lang="ru-RU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Ориентированное на пользователя ИИ-приложение</a:t>
              </a:r>
            </a:p>
            <a:p>
              <a:pPr marL="0" lvl="0" indent="0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1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Роль:</a:t>
              </a:r>
              <a:r>
                <a:rPr lang="ru-RU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 инициирует подключения к MCP-серверам, организует поток взаимодействий между пользователем, LLM и внешними инструментами</a:t>
              </a:r>
              <a:endPara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336;p35">
            <a:extLst>
              <a:ext uri="{FF2B5EF4-FFF2-40B4-BE49-F238E27FC236}">
                <a16:creationId xmlns:a16="http://schemas.microsoft.com/office/drawing/2014/main" id="{D61C5C53-A604-4BE5-BC3E-4337C072B3A0}"/>
              </a:ext>
            </a:extLst>
          </p:cNvPr>
          <p:cNvSpPr/>
          <p:nvPr/>
        </p:nvSpPr>
        <p:spPr>
          <a:xfrm>
            <a:off x="4597225" y="2358832"/>
            <a:ext cx="2664890" cy="3055647"/>
          </a:xfrm>
          <a:prstGeom prst="roundRect">
            <a:avLst>
              <a:gd name="adj" fmla="val 8577"/>
            </a:avLst>
          </a:prstGeom>
          <a:solidFill>
            <a:srgbClr val="F1F4F8"/>
          </a:solidFill>
          <a:ln w="9525" cap="flat" cmpd="sng">
            <a:solidFill>
              <a:schemeClr val="lt2">
                <a:alpha val="4941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Client (</a:t>
            </a:r>
            <a:r>
              <a:rPr lang="ru-RU" sz="16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Клиент)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🔗 Компонент, встроенный в основное приложение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Роль: </a:t>
            </a: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управляет соединением и протоколом MCP с конкретным сервером (1:1)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Посредник:</a:t>
            </a:r>
            <a:r>
              <a:rPr lang="ru-RU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связывает логику хоста и внешний сервер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36;p35">
            <a:extLst>
              <a:ext uri="{FF2B5EF4-FFF2-40B4-BE49-F238E27FC236}">
                <a16:creationId xmlns:a16="http://schemas.microsoft.com/office/drawing/2014/main" id="{B65A90DB-D93F-415B-A8CC-3BE68665A6AB}"/>
              </a:ext>
            </a:extLst>
          </p:cNvPr>
          <p:cNvSpPr/>
          <p:nvPr/>
        </p:nvSpPr>
        <p:spPr>
          <a:xfrm>
            <a:off x="7954059" y="2358832"/>
            <a:ext cx="2664890" cy="3055647"/>
          </a:xfrm>
          <a:prstGeom prst="roundRect">
            <a:avLst>
              <a:gd name="adj" fmla="val 8577"/>
            </a:avLst>
          </a:prstGeom>
          <a:solidFill>
            <a:srgbClr val="F1F4F8"/>
          </a:solidFill>
          <a:ln w="9525" cap="flat" cmpd="sng">
            <a:solidFill>
              <a:schemeClr val="lt2">
                <a:alpha val="4941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1600" b="1" i="0" dirty="0">
                <a:solidFill>
                  <a:srgbClr val="20212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Server </a:t>
            </a:r>
            <a:r>
              <a:rPr lang="ru-RU" sz="1600" b="1" i="1" dirty="0">
                <a:solidFill>
                  <a:srgbClr val="20212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(Сервер)</a:t>
            </a:r>
            <a:endParaRPr lang="ru-RU" sz="1600" b="1" i="0" dirty="0">
              <a:solidFill>
                <a:srgbClr val="20212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🛠️ Внешняя программа или сервис</a:t>
            </a:r>
          </a:p>
          <a:p>
            <a:pPr>
              <a:spcAft>
                <a:spcPts val="600"/>
              </a:spcAft>
            </a:pPr>
            <a:r>
              <a:rPr lang="ru-RU" b="1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Роль</a:t>
            </a:r>
            <a:r>
              <a:rPr lang="ru-RU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: предоставляет возможности (инструменты, данные, ресурсы, </a:t>
            </a:r>
            <a:r>
              <a:rPr lang="ru-RU" dirty="0" err="1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промпты</a:t>
            </a:r>
            <a:r>
              <a:rPr lang="ru-RU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) по протоколу MCP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ru-RU" sz="1200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5" name="Google Shape;393;p37">
            <a:extLst>
              <a:ext uri="{FF2B5EF4-FFF2-40B4-BE49-F238E27FC236}">
                <a16:creationId xmlns:a16="http://schemas.microsoft.com/office/drawing/2014/main" id="{AB1142E8-C97F-4760-9872-7A4FDACA7DB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894" y="3559462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93;p37">
            <a:extLst>
              <a:ext uri="{FF2B5EF4-FFF2-40B4-BE49-F238E27FC236}">
                <a16:creationId xmlns:a16="http://schemas.microsoft.com/office/drawing/2014/main" id="{AB97708A-7155-4FBC-B3F5-07B33A4295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337" y="3294426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93;p37">
            <a:extLst>
              <a:ext uri="{FF2B5EF4-FFF2-40B4-BE49-F238E27FC236}">
                <a16:creationId xmlns:a16="http://schemas.microsoft.com/office/drawing/2014/main" id="{2E00A7A3-B9FA-4FC0-B3CF-1FDCEEB241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39337" y="3821270"/>
            <a:ext cx="537500" cy="5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0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23968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Ключевые понятия.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Компоненты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Компоненты являются наиболее важной частью</a:t>
            </a:r>
            <a:r>
              <a:rPr kumimoji="0" 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 MCP-</a:t>
            </a: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приложения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C7BF7B1-D976-40B1-9BD9-DADAEC8A065F}"/>
              </a:ext>
            </a:extLst>
          </p:cNvPr>
          <p:cNvSpPr/>
          <p:nvPr/>
        </p:nvSpPr>
        <p:spPr>
          <a:xfrm>
            <a:off x="2342508" y="1715784"/>
            <a:ext cx="3606229" cy="17132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9F3B5-6894-40EC-98CA-CE3F96D4BD7D}"/>
              </a:ext>
            </a:extLst>
          </p:cNvPr>
          <p:cNvSpPr txBox="1"/>
          <p:nvPr/>
        </p:nvSpPr>
        <p:spPr>
          <a:xfrm>
            <a:off x="2451942" y="1790782"/>
            <a:ext cx="31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 Client</a:t>
            </a:r>
          </a:p>
          <a:p>
            <a:endParaRPr lang="en-US" b="1" dirty="0"/>
          </a:p>
          <a:p>
            <a:r>
              <a:rPr lang="ru-RU" dirty="0"/>
              <a:t>Вызывает </a:t>
            </a:r>
            <a:r>
              <a:rPr lang="ru-RU" b="1" dirty="0"/>
              <a:t>инструменты</a:t>
            </a:r>
          </a:p>
          <a:p>
            <a:r>
              <a:rPr lang="ru-RU" dirty="0"/>
              <a:t>Запрашивает </a:t>
            </a:r>
            <a:r>
              <a:rPr lang="ru-RU" b="1" dirty="0"/>
              <a:t>ресурсы </a:t>
            </a:r>
            <a:endParaRPr lang="ru-RU" dirty="0"/>
          </a:p>
          <a:p>
            <a:r>
              <a:rPr lang="ru-RU" dirty="0"/>
              <a:t>Заполняет</a:t>
            </a:r>
            <a:r>
              <a:rPr lang="ru-RU" b="1" dirty="0"/>
              <a:t> шаблоны промптов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1C044EF-D966-4468-BBC8-751A72600EB9}"/>
              </a:ext>
            </a:extLst>
          </p:cNvPr>
          <p:cNvSpPr/>
          <p:nvPr/>
        </p:nvSpPr>
        <p:spPr>
          <a:xfrm>
            <a:off x="6243263" y="1715784"/>
            <a:ext cx="3606229" cy="17132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3C5B5-A846-4C5A-9CFA-56B9929466A8}"/>
              </a:ext>
            </a:extLst>
          </p:cNvPr>
          <p:cNvSpPr txBox="1"/>
          <p:nvPr/>
        </p:nvSpPr>
        <p:spPr>
          <a:xfrm>
            <a:off x="6378148" y="1790781"/>
            <a:ext cx="33619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 Server</a:t>
            </a:r>
          </a:p>
          <a:p>
            <a:endParaRPr lang="en-US" b="1" dirty="0"/>
          </a:p>
          <a:p>
            <a:r>
              <a:rPr lang="ru-RU" dirty="0"/>
              <a:t>Предоставляет </a:t>
            </a:r>
            <a:r>
              <a:rPr lang="ru-RU" b="1" dirty="0"/>
              <a:t>инструменты</a:t>
            </a:r>
          </a:p>
          <a:p>
            <a:r>
              <a:rPr lang="ru-RU" dirty="0"/>
              <a:t>Предоставляет </a:t>
            </a:r>
            <a:r>
              <a:rPr lang="ru-RU" b="1" dirty="0"/>
              <a:t>ресурсы </a:t>
            </a:r>
            <a:endParaRPr lang="ru-RU" dirty="0"/>
          </a:p>
          <a:p>
            <a:r>
              <a:rPr lang="ru-RU" dirty="0"/>
              <a:t>Предоставляет</a:t>
            </a:r>
            <a:r>
              <a:rPr lang="ru-RU" b="1" dirty="0"/>
              <a:t> шаблоны промптов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2A9D8AC-D9C9-4993-B0A0-C9EA8789A38A}"/>
              </a:ext>
            </a:extLst>
          </p:cNvPr>
          <p:cNvSpPr/>
          <p:nvPr/>
        </p:nvSpPr>
        <p:spPr>
          <a:xfrm>
            <a:off x="2342508" y="3639821"/>
            <a:ext cx="7506984" cy="2822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B96FB-7326-4386-A762-F5D78602E1A5}"/>
              </a:ext>
            </a:extLst>
          </p:cNvPr>
          <p:cNvSpPr txBox="1"/>
          <p:nvPr/>
        </p:nvSpPr>
        <p:spPr>
          <a:xfrm>
            <a:off x="2451942" y="3746573"/>
            <a:ext cx="2428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/>
              <a:t>Инструменты</a:t>
            </a:r>
          </a:p>
          <a:p>
            <a:pPr>
              <a:spcAft>
                <a:spcPts val="600"/>
              </a:spcAft>
            </a:pPr>
            <a:r>
              <a:rPr lang="ru-RU" sz="1200" dirty="0"/>
              <a:t>Контролируются моделью</a:t>
            </a:r>
          </a:p>
          <a:p>
            <a:pPr>
              <a:spcAft>
                <a:spcPts val="600"/>
              </a:spcAft>
            </a:pPr>
            <a:r>
              <a:rPr lang="ru-RU" sz="1200" dirty="0"/>
              <a:t>Функции, вызываемые моделью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37BE38-9513-4A9E-AFE6-1584AB7A8223}"/>
              </a:ext>
            </a:extLst>
          </p:cNvPr>
          <p:cNvSpPr txBox="1"/>
          <p:nvPr/>
        </p:nvSpPr>
        <p:spPr>
          <a:xfrm>
            <a:off x="4989659" y="3746573"/>
            <a:ext cx="2428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/>
              <a:t>Ресурсы</a:t>
            </a:r>
          </a:p>
          <a:p>
            <a:pPr>
              <a:spcAft>
                <a:spcPts val="600"/>
              </a:spcAft>
            </a:pPr>
            <a:r>
              <a:rPr lang="ru-RU" sz="1200" dirty="0"/>
              <a:t>Контролируются приложением</a:t>
            </a:r>
          </a:p>
          <a:p>
            <a:pPr>
              <a:spcAft>
                <a:spcPts val="600"/>
              </a:spcAft>
            </a:pPr>
            <a:r>
              <a:rPr lang="ru-RU" sz="1200" dirty="0"/>
              <a:t>Данные, используемые приложением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19DA6-692C-421E-8070-8EED93A66570}"/>
              </a:ext>
            </a:extLst>
          </p:cNvPr>
          <p:cNvSpPr txBox="1"/>
          <p:nvPr/>
        </p:nvSpPr>
        <p:spPr>
          <a:xfrm>
            <a:off x="7421209" y="3746572"/>
            <a:ext cx="2428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err="1"/>
              <a:t>Пропмты</a:t>
            </a:r>
            <a:endParaRPr lang="ru-RU" b="1" dirty="0"/>
          </a:p>
          <a:p>
            <a:pPr>
              <a:spcAft>
                <a:spcPts val="600"/>
              </a:spcAft>
            </a:pPr>
            <a:r>
              <a:rPr lang="ru-RU" sz="1200" dirty="0"/>
              <a:t>Контролируются пользователем</a:t>
            </a:r>
          </a:p>
          <a:p>
            <a:pPr>
              <a:spcAft>
                <a:spcPts val="600"/>
              </a:spcAft>
            </a:pPr>
            <a:r>
              <a:rPr lang="ru-RU" sz="1200" dirty="0"/>
              <a:t>Предопределенные шаблоны</a:t>
            </a:r>
            <a:endParaRPr lang="en-US" sz="1200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B2FD11B-76CD-4DA4-B7EC-4327477AEB8B}"/>
              </a:ext>
            </a:extLst>
          </p:cNvPr>
          <p:cNvSpPr/>
          <p:nvPr/>
        </p:nvSpPr>
        <p:spPr>
          <a:xfrm>
            <a:off x="2571600" y="4917117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Извлечение\поиск</a:t>
            </a:r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BD15DCA-D836-471D-9948-EA626F32644D}"/>
              </a:ext>
            </a:extLst>
          </p:cNvPr>
          <p:cNvSpPr/>
          <p:nvPr/>
        </p:nvSpPr>
        <p:spPr>
          <a:xfrm>
            <a:off x="2571599" y="5436408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Отправк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а сообщений</a:t>
            </a:r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250835CB-ABC7-43BD-9F64-A8334C9A6959}"/>
              </a:ext>
            </a:extLst>
          </p:cNvPr>
          <p:cNvSpPr/>
          <p:nvPr/>
        </p:nvSpPr>
        <p:spPr>
          <a:xfrm>
            <a:off x="2571599" y="5961218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Обновление записей БД</a:t>
            </a:r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AB578526-83E0-47ED-8294-AF38E580A5D2}"/>
              </a:ext>
            </a:extLst>
          </p:cNvPr>
          <p:cNvSpPr/>
          <p:nvPr/>
        </p:nvSpPr>
        <p:spPr>
          <a:xfrm>
            <a:off x="5083099" y="4922155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Файлы</a:t>
            </a:r>
            <a:endParaRPr lang="ru-RU" dirty="0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BF51127E-724B-4D88-B193-2823B385501C}"/>
              </a:ext>
            </a:extLst>
          </p:cNvPr>
          <p:cNvSpPr/>
          <p:nvPr/>
        </p:nvSpPr>
        <p:spPr>
          <a:xfrm>
            <a:off x="5083099" y="5431244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Записи в БД</a:t>
            </a:r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E1FE8334-538F-4D02-94F1-9387F6AFFC46}"/>
              </a:ext>
            </a:extLst>
          </p:cNvPr>
          <p:cNvSpPr/>
          <p:nvPr/>
        </p:nvSpPr>
        <p:spPr>
          <a:xfrm>
            <a:off x="5083099" y="5956093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Запросы к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API</a:t>
            </a:r>
            <a:endParaRPr lang="ru-RU" dirty="0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E9B6E443-C8BD-4695-B1A8-CD517AE66376}"/>
              </a:ext>
            </a:extLst>
          </p:cNvPr>
          <p:cNvSpPr/>
          <p:nvPr/>
        </p:nvSpPr>
        <p:spPr>
          <a:xfrm>
            <a:off x="7594598" y="4917116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Q&amp;A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EA16D264-CDB6-4478-B3CE-2F2FD510EC4B}"/>
              </a:ext>
            </a:extLst>
          </p:cNvPr>
          <p:cNvSpPr/>
          <p:nvPr/>
        </p:nvSpPr>
        <p:spPr>
          <a:xfrm>
            <a:off x="7594598" y="5447338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 err="1">
                <a:solidFill>
                  <a:srgbClr val="000000"/>
                </a:solidFill>
                <a:latin typeface="Arial"/>
                <a:cs typeface="Arial"/>
              </a:rPr>
              <a:t>Суммаризация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94F8DAA-111B-44A2-BD41-C45B268FFB3B}"/>
              </a:ext>
            </a:extLst>
          </p:cNvPr>
          <p:cNvSpPr/>
          <p:nvPr/>
        </p:nvSpPr>
        <p:spPr>
          <a:xfrm>
            <a:off x="7594597" y="5962751"/>
            <a:ext cx="2025799" cy="3753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Вывод в виде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JSON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85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58855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Ключевые понятия.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Поток взаимодействия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MCP работает по модели клиент-сервер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8439F-AE8E-46E0-A1AA-FDBA0854B038}"/>
              </a:ext>
            </a:extLst>
          </p:cNvPr>
          <p:cNvSpPr txBox="1"/>
          <p:nvPr/>
        </p:nvSpPr>
        <p:spPr>
          <a:xfrm>
            <a:off x="454794" y="1567282"/>
            <a:ext cx="620588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b="1" i="0" dirty="0">
                <a:solidFill>
                  <a:srgbClr val="202123"/>
                </a:solidFill>
                <a:effectLst/>
                <a:latin typeface="OpenAI Sans"/>
              </a:rPr>
              <a:t>Рабочий процесс MCP (</a:t>
            </a:r>
            <a:r>
              <a:rPr lang="ru-RU" sz="1600" b="1" i="0" dirty="0" err="1">
                <a:solidFill>
                  <a:srgbClr val="202123"/>
                </a:solidFill>
                <a:effectLst/>
                <a:latin typeface="OpenAI Sans"/>
              </a:rPr>
              <a:t>communication</a:t>
            </a:r>
            <a:r>
              <a:rPr lang="ru-RU" sz="1600" b="1" i="0" dirty="0">
                <a:solidFill>
                  <a:srgbClr val="202123"/>
                </a:solidFill>
                <a:effectLst/>
                <a:latin typeface="OpenAI Sans"/>
              </a:rPr>
              <a:t> </a:t>
            </a:r>
            <a:r>
              <a:rPr lang="ru-RU" sz="1600" b="1" i="0" dirty="0" err="1">
                <a:solidFill>
                  <a:srgbClr val="202123"/>
                </a:solidFill>
                <a:effectLst/>
                <a:latin typeface="OpenAI Sans"/>
              </a:rPr>
              <a:t>flow</a:t>
            </a:r>
            <a:r>
              <a:rPr lang="ru-RU" sz="1600" b="1" i="0" dirty="0">
                <a:solidFill>
                  <a:srgbClr val="202123"/>
                </a:solidFill>
                <a:effectLst/>
                <a:latin typeface="OpenAI Sans"/>
              </a:rPr>
              <a:t>)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Взаимодействие с пользователем: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 Пользователь →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Хост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(формулирует запрос или действие)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Обработка хостом: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Хост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анализирует запрос (использует LLM для интерпретации и выбора возможностей)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Подключение к клиенту: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Хост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инициирует соединение своего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Клиента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с нужным сервером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Исследование возможностей: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Клиент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узнаёт у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Сервера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доступные функции (инструменты / ресурсы /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промпты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)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Использование возможностей: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Хост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поручает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Клиенту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использовать определённые функции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Сервера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Выполнение сервером: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Сервер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реализует запрошенную функциональность и возвращает результат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Клиенту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Интеграция результатов: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 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Клиент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передаёт результат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Хосту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, который включает его в контекст LLM или показывает пользователю</a:t>
            </a:r>
          </a:p>
        </p:txBody>
      </p:sp>
      <p:grpSp>
        <p:nvGrpSpPr>
          <p:cNvPr id="21" name="Google Shape;332;p35">
            <a:extLst>
              <a:ext uri="{FF2B5EF4-FFF2-40B4-BE49-F238E27FC236}">
                <a16:creationId xmlns:a16="http://schemas.microsoft.com/office/drawing/2014/main" id="{EC635EAE-0FFD-4DB6-87BC-A241A68C95C4}"/>
              </a:ext>
            </a:extLst>
          </p:cNvPr>
          <p:cNvGrpSpPr/>
          <p:nvPr/>
        </p:nvGrpSpPr>
        <p:grpSpPr>
          <a:xfrm>
            <a:off x="7882017" y="1504405"/>
            <a:ext cx="2271473" cy="400110"/>
            <a:chOff x="2147546" y="2289378"/>
            <a:chExt cx="2279101" cy="2279100"/>
          </a:xfrm>
        </p:grpSpPr>
        <p:sp>
          <p:nvSpPr>
            <p:cNvPr id="22" name="Google Shape;333;p35">
              <a:extLst>
                <a:ext uri="{FF2B5EF4-FFF2-40B4-BE49-F238E27FC236}">
                  <a16:creationId xmlns:a16="http://schemas.microsoft.com/office/drawing/2014/main" id="{9C2F9EFE-617D-461D-99DC-E72CEBD02322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3" name="Google Shape;334;p35">
              <a:extLst>
                <a:ext uri="{FF2B5EF4-FFF2-40B4-BE49-F238E27FC236}">
                  <a16:creationId xmlns:a16="http://schemas.microsoft.com/office/drawing/2014/main" id="{9EB5A5AA-EADB-45F7-AC60-2E3BA3D1842A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4" name="Google Shape;335;p35">
              <a:extLst>
                <a:ext uri="{FF2B5EF4-FFF2-40B4-BE49-F238E27FC236}">
                  <a16:creationId xmlns:a16="http://schemas.microsoft.com/office/drawing/2014/main" id="{CB9D1974-87A7-448F-B3A4-825E8B584A9C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5" name="Google Shape;336;p35">
              <a:extLst>
                <a:ext uri="{FF2B5EF4-FFF2-40B4-BE49-F238E27FC236}">
                  <a16:creationId xmlns:a16="http://schemas.microsoft.com/office/drawing/2014/main" id="{4AD5DDFF-3EC1-4FD1-A244-58D5DC398475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2000" b="0" i="0" dirty="0">
                  <a:solidFill>
                    <a:srgbClr val="353740"/>
                  </a:solidFill>
                  <a:effectLst/>
                  <a:latin typeface="OpenAI Sans"/>
                </a:rPr>
                <a:t>👤  </a:t>
              </a:r>
              <a:r>
                <a:rPr lang="ru-RU" sz="1600" b="1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Пользователь</a:t>
              </a:r>
              <a:endParaRPr lang="ru-RU" sz="10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pic>
        <p:nvPicPr>
          <p:cNvPr id="26" name="Google Shape;393;p37">
            <a:extLst>
              <a:ext uri="{FF2B5EF4-FFF2-40B4-BE49-F238E27FC236}">
                <a16:creationId xmlns:a16="http://schemas.microsoft.com/office/drawing/2014/main" id="{A73B2B8F-1D22-4A65-A798-7CCA7049C6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81635" y="2007056"/>
            <a:ext cx="537500" cy="53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332;p35">
            <a:extLst>
              <a:ext uri="{FF2B5EF4-FFF2-40B4-BE49-F238E27FC236}">
                <a16:creationId xmlns:a16="http://schemas.microsoft.com/office/drawing/2014/main" id="{EF72C00D-17F8-438C-9F09-7D3C227E6687}"/>
              </a:ext>
            </a:extLst>
          </p:cNvPr>
          <p:cNvGrpSpPr/>
          <p:nvPr/>
        </p:nvGrpSpPr>
        <p:grpSpPr>
          <a:xfrm>
            <a:off x="8008308" y="2645003"/>
            <a:ext cx="1821655" cy="400110"/>
            <a:chOff x="2147546" y="2289378"/>
            <a:chExt cx="2279101" cy="2279100"/>
          </a:xfrm>
        </p:grpSpPr>
        <p:sp>
          <p:nvSpPr>
            <p:cNvPr id="28" name="Google Shape;333;p35">
              <a:extLst>
                <a:ext uri="{FF2B5EF4-FFF2-40B4-BE49-F238E27FC236}">
                  <a16:creationId xmlns:a16="http://schemas.microsoft.com/office/drawing/2014/main" id="{1D2D8881-E202-46AA-A6DB-6E45AF01E039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29" name="Google Shape;334;p35">
              <a:extLst>
                <a:ext uri="{FF2B5EF4-FFF2-40B4-BE49-F238E27FC236}">
                  <a16:creationId xmlns:a16="http://schemas.microsoft.com/office/drawing/2014/main" id="{72CF8865-F7A6-435E-8627-3E46DC6A6E51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0" name="Google Shape;335;p35">
              <a:extLst>
                <a:ext uri="{FF2B5EF4-FFF2-40B4-BE49-F238E27FC236}">
                  <a16:creationId xmlns:a16="http://schemas.microsoft.com/office/drawing/2014/main" id="{F557F78A-D927-4829-94D9-EABEB5C7D695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1" name="Google Shape;336;p35">
              <a:extLst>
                <a:ext uri="{FF2B5EF4-FFF2-40B4-BE49-F238E27FC236}">
                  <a16:creationId xmlns:a16="http://schemas.microsoft.com/office/drawing/2014/main" id="{6576157B-6249-497A-BEB0-37DE27F79F2A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2000" b="0" i="0" dirty="0">
                  <a:solidFill>
                    <a:srgbClr val="353740"/>
                  </a:solidFill>
                  <a:effectLst/>
                  <a:latin typeface="SF Mono"/>
                </a:rPr>
                <a:t>🧠</a:t>
              </a:r>
              <a:r>
                <a:rPr lang="ru-RU" sz="1600" b="1" dirty="0">
                  <a:solidFill>
                    <a:srgbClr val="0B2027"/>
                  </a:solidFill>
                  <a:latin typeface="Golos Text"/>
                  <a:ea typeface="Golos Text"/>
                  <a:cs typeface="Golos Text"/>
                  <a:sym typeface="Golos Text"/>
                </a:rPr>
                <a:t> Хост</a:t>
              </a:r>
              <a:endParaRPr lang="ru-RU" sz="10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32" name="Google Shape;336;p35">
            <a:extLst>
              <a:ext uri="{FF2B5EF4-FFF2-40B4-BE49-F238E27FC236}">
                <a16:creationId xmlns:a16="http://schemas.microsoft.com/office/drawing/2014/main" id="{F502B8B3-93B3-4512-96D0-BE41E6512CA5}"/>
              </a:ext>
            </a:extLst>
          </p:cNvPr>
          <p:cNvSpPr/>
          <p:nvPr/>
        </p:nvSpPr>
        <p:spPr>
          <a:xfrm>
            <a:off x="8008308" y="3857086"/>
            <a:ext cx="1821654" cy="400110"/>
          </a:xfrm>
          <a:prstGeom prst="roundRect">
            <a:avLst>
              <a:gd name="adj" fmla="val 8577"/>
            </a:avLst>
          </a:prstGeom>
          <a:solidFill>
            <a:srgbClr val="F1F4F8"/>
          </a:solidFill>
          <a:ln w="9525" cap="flat" cmpd="sng">
            <a:solidFill>
              <a:schemeClr val="lt2">
                <a:alpha val="4941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SF Mono"/>
              </a:rPr>
              <a:t>🔌</a:t>
            </a:r>
            <a:r>
              <a:rPr lang="ru-RU" sz="16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Клиент</a:t>
            </a:r>
            <a:endParaRPr lang="ru-RU" sz="1000" b="1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" name="Google Shape;336;p35">
            <a:extLst>
              <a:ext uri="{FF2B5EF4-FFF2-40B4-BE49-F238E27FC236}">
                <a16:creationId xmlns:a16="http://schemas.microsoft.com/office/drawing/2014/main" id="{FC84CCE2-0650-4C6A-8F85-AE10536B2A73}"/>
              </a:ext>
            </a:extLst>
          </p:cNvPr>
          <p:cNvSpPr/>
          <p:nvPr/>
        </p:nvSpPr>
        <p:spPr>
          <a:xfrm>
            <a:off x="8008308" y="5100689"/>
            <a:ext cx="1821654" cy="400110"/>
          </a:xfrm>
          <a:prstGeom prst="roundRect">
            <a:avLst>
              <a:gd name="adj" fmla="val 8577"/>
            </a:avLst>
          </a:prstGeom>
          <a:solidFill>
            <a:srgbClr val="F1F4F8"/>
          </a:solidFill>
          <a:ln w="9525" cap="flat" cmpd="sng">
            <a:solidFill>
              <a:schemeClr val="lt2">
                <a:alpha val="4941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SF Mono"/>
              </a:rPr>
              <a:t>🖥️</a:t>
            </a:r>
            <a:r>
              <a:rPr lang="ru-RU" sz="1600" b="1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 Сервер</a:t>
            </a:r>
            <a:endParaRPr lang="ru-RU" sz="1000" b="1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5" name="Google Shape;393;p37">
            <a:extLst>
              <a:ext uri="{FF2B5EF4-FFF2-40B4-BE49-F238E27FC236}">
                <a16:creationId xmlns:a16="http://schemas.microsoft.com/office/drawing/2014/main" id="{49A35FE1-8A22-431A-AF81-3A83082739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81635" y="3169734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93;p37">
            <a:extLst>
              <a:ext uri="{FF2B5EF4-FFF2-40B4-BE49-F238E27FC236}">
                <a16:creationId xmlns:a16="http://schemas.microsoft.com/office/drawing/2014/main" id="{A09184AB-E4DD-4027-B73C-16ED0CAD1B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81635" y="4407048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93;p37">
            <a:extLst>
              <a:ext uri="{FF2B5EF4-FFF2-40B4-BE49-F238E27FC236}">
                <a16:creationId xmlns:a16="http://schemas.microsoft.com/office/drawing/2014/main" id="{F17131AF-9A93-40B4-86E9-9B9460C743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V="1">
            <a:off x="9017754" y="2007372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93;p37">
            <a:extLst>
              <a:ext uri="{FF2B5EF4-FFF2-40B4-BE49-F238E27FC236}">
                <a16:creationId xmlns:a16="http://schemas.microsoft.com/office/drawing/2014/main" id="{5E8660C3-942D-492C-83D8-B015BC19A06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V="1">
            <a:off x="9017754" y="3169734"/>
            <a:ext cx="537500" cy="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3;p37">
            <a:extLst>
              <a:ext uri="{FF2B5EF4-FFF2-40B4-BE49-F238E27FC236}">
                <a16:creationId xmlns:a16="http://schemas.microsoft.com/office/drawing/2014/main" id="{7E913AE9-6611-4B99-AD90-D0B00D2B41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V="1">
            <a:off x="9017754" y="4407048"/>
            <a:ext cx="537500" cy="5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Содержание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9;p27">
            <a:extLst>
              <a:ext uri="{FF2B5EF4-FFF2-40B4-BE49-F238E27FC236}">
                <a16:creationId xmlns:a16="http://schemas.microsoft.com/office/drawing/2014/main" id="{69AA6DBE-B480-4A83-9ECB-DCF151BE8B4D}"/>
              </a:ext>
            </a:extLst>
          </p:cNvPr>
          <p:cNvSpPr txBox="1"/>
          <p:nvPr/>
        </p:nvSpPr>
        <p:spPr>
          <a:xfrm>
            <a:off x="2025502" y="1861248"/>
            <a:ext cx="828807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Как ИИ общается с внешними системами?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Что такое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MCP?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defRPr/>
            </a:pPr>
            <a:r>
              <a:rPr lang="ru-RU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Протокол связи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MCP SDK</a:t>
            </a:r>
            <a:endParaRPr lang="ru-RU" sz="2800" b="1" dirty="0">
              <a:solidFill>
                <a:srgbClr val="F1F4F8">
                  <a:alpha val="18000"/>
                </a:srgbClr>
              </a:solidFill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DEMO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0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488486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Протокол связи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JSON-RPC 2.0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формат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MCP использует JSON-RPC 2.0 в качестве формата сообщений для обмена данными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8439F-AE8E-46E0-A1AA-FDBA0854B038}"/>
              </a:ext>
            </a:extLst>
          </p:cNvPr>
          <p:cNvSpPr txBox="1"/>
          <p:nvPr/>
        </p:nvSpPr>
        <p:spPr>
          <a:xfrm>
            <a:off x="454794" y="1567282"/>
            <a:ext cx="6205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658ADD44-F6AE-4279-983B-8E9720DA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3058" r="12343" b="-3058"/>
          <a:stretch/>
        </p:blipFill>
        <p:spPr bwMode="auto">
          <a:xfrm>
            <a:off x="3570478" y="2972090"/>
            <a:ext cx="4804553" cy="327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332;p35">
            <a:extLst>
              <a:ext uri="{FF2B5EF4-FFF2-40B4-BE49-F238E27FC236}">
                <a16:creationId xmlns:a16="http://schemas.microsoft.com/office/drawing/2014/main" id="{FE3D4B2D-154C-406B-9B4E-1C026C6B6958}"/>
              </a:ext>
            </a:extLst>
          </p:cNvPr>
          <p:cNvGrpSpPr/>
          <p:nvPr/>
        </p:nvGrpSpPr>
        <p:grpSpPr>
          <a:xfrm>
            <a:off x="8539949" y="4234014"/>
            <a:ext cx="2905717" cy="2076839"/>
            <a:chOff x="2147545" y="2289377"/>
            <a:chExt cx="3274416" cy="2477441"/>
          </a:xfrm>
        </p:grpSpPr>
        <p:sp>
          <p:nvSpPr>
            <p:cNvPr id="46" name="Google Shape;333;p35">
              <a:extLst>
                <a:ext uri="{FF2B5EF4-FFF2-40B4-BE49-F238E27FC236}">
                  <a16:creationId xmlns:a16="http://schemas.microsoft.com/office/drawing/2014/main" id="{3183B436-6115-48E0-BF8C-F4202F27441A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7" name="Google Shape;334;p35">
              <a:extLst>
                <a:ext uri="{FF2B5EF4-FFF2-40B4-BE49-F238E27FC236}">
                  <a16:creationId xmlns:a16="http://schemas.microsoft.com/office/drawing/2014/main" id="{2048789D-D3C7-4E02-9D73-1DF2FFD6F06B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8" name="Google Shape;335;p35">
              <a:extLst>
                <a:ext uri="{FF2B5EF4-FFF2-40B4-BE49-F238E27FC236}">
                  <a16:creationId xmlns:a16="http://schemas.microsoft.com/office/drawing/2014/main" id="{CCE1D3C2-B3A0-4255-AE9F-9DEE1A94ADAD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9" name="Google Shape;336;p35">
              <a:extLst>
                <a:ext uri="{FF2B5EF4-FFF2-40B4-BE49-F238E27FC236}">
                  <a16:creationId xmlns:a16="http://schemas.microsoft.com/office/drawing/2014/main" id="{605798EC-D97C-4A76-834F-521378A03BAD}"/>
                </a:ext>
              </a:extLst>
            </p:cNvPr>
            <p:cNvSpPr/>
            <p:nvPr/>
          </p:nvSpPr>
          <p:spPr>
            <a:xfrm>
              <a:off x="2147545" y="2289377"/>
              <a:ext cx="3274416" cy="2477441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Без состояния (</a:t>
              </a:r>
              <a:r>
                <a:rPr lang="en-US" b="1" i="0" dirty="0">
                  <a:solidFill>
                    <a:srgbClr val="353740"/>
                  </a:solidFill>
                  <a:effectLst/>
                  <a:latin typeface="OpenAI Sans"/>
                </a:rPr>
                <a:t>stateless)</a:t>
              </a: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Протокол не требует поддерживать состояние между запросами. Каждый вызов — отдельный, независимый запрос-ответ.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332;p35">
            <a:extLst>
              <a:ext uri="{FF2B5EF4-FFF2-40B4-BE49-F238E27FC236}">
                <a16:creationId xmlns:a16="http://schemas.microsoft.com/office/drawing/2014/main" id="{14689893-4432-42E9-B009-EB54494A2153}"/>
              </a:ext>
            </a:extLst>
          </p:cNvPr>
          <p:cNvGrpSpPr/>
          <p:nvPr/>
        </p:nvGrpSpPr>
        <p:grpSpPr>
          <a:xfrm>
            <a:off x="8539950" y="1877550"/>
            <a:ext cx="2905717" cy="2104099"/>
            <a:chOff x="1971214" y="2289378"/>
            <a:chExt cx="3274416" cy="2509959"/>
          </a:xfrm>
        </p:grpSpPr>
        <p:sp>
          <p:nvSpPr>
            <p:cNvPr id="51" name="Google Shape;333;p35">
              <a:extLst>
                <a:ext uri="{FF2B5EF4-FFF2-40B4-BE49-F238E27FC236}">
                  <a16:creationId xmlns:a16="http://schemas.microsoft.com/office/drawing/2014/main" id="{6D0542B1-0AA0-43FE-81F7-206FA3A2C336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2" name="Google Shape;334;p35">
              <a:extLst>
                <a:ext uri="{FF2B5EF4-FFF2-40B4-BE49-F238E27FC236}">
                  <a16:creationId xmlns:a16="http://schemas.microsoft.com/office/drawing/2014/main" id="{17EB5637-DD78-4865-8DE5-7B06D6F141F9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3" name="Google Shape;335;p35">
              <a:extLst>
                <a:ext uri="{FF2B5EF4-FFF2-40B4-BE49-F238E27FC236}">
                  <a16:creationId xmlns:a16="http://schemas.microsoft.com/office/drawing/2014/main" id="{EC9C2844-5046-4335-AE95-C65B10D33249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4" name="Google Shape;336;p35">
              <a:extLst>
                <a:ext uri="{FF2B5EF4-FFF2-40B4-BE49-F238E27FC236}">
                  <a16:creationId xmlns:a16="http://schemas.microsoft.com/office/drawing/2014/main" id="{98BE632F-984D-49DD-8545-7DACE4EFA187}"/>
                </a:ext>
              </a:extLst>
            </p:cNvPr>
            <p:cNvSpPr/>
            <p:nvPr/>
          </p:nvSpPr>
          <p:spPr>
            <a:xfrm>
              <a:off x="1971214" y="2321896"/>
              <a:ext cx="3274416" cy="2477441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Минимализм и простота</a:t>
              </a: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 </a:t>
              </a:r>
              <a:endParaRPr lang="en-US" b="0" i="0" dirty="0">
                <a:solidFill>
                  <a:srgbClr val="353740"/>
                </a:solidFill>
                <a:effectLst/>
                <a:latin typeface="OpenAI Sans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JSON-RPC 2.0 невероятно прост —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всë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 описание протокола занимает всего 10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-15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 страниц. В </a:t>
              </a:r>
              <a:r>
                <a:rPr kumimoji="0" lang="ru-RU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нëм</a:t>
              </a: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53740"/>
                  </a:solidFill>
                  <a:effectLst/>
                  <a:uLnTx/>
                  <a:uFillTx/>
                  <a:latin typeface="OpenAI Sans"/>
                  <a:cs typeface="Arial"/>
                  <a:sym typeface="Arial"/>
                </a:rPr>
                <a:t> нет сложной структуры, только базовые понятия: методы, параметры, идентификатор запроса и стандартные коды ошибок.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332;p35">
            <a:extLst>
              <a:ext uri="{FF2B5EF4-FFF2-40B4-BE49-F238E27FC236}">
                <a16:creationId xmlns:a16="http://schemas.microsoft.com/office/drawing/2014/main" id="{33C21DFA-0D5F-49EC-93C9-286A7C195198}"/>
              </a:ext>
            </a:extLst>
          </p:cNvPr>
          <p:cNvGrpSpPr/>
          <p:nvPr/>
        </p:nvGrpSpPr>
        <p:grpSpPr>
          <a:xfrm>
            <a:off x="3652052" y="1874942"/>
            <a:ext cx="4636470" cy="897898"/>
            <a:chOff x="2147546" y="2282179"/>
            <a:chExt cx="3462162" cy="2477440"/>
          </a:xfrm>
        </p:grpSpPr>
        <p:sp>
          <p:nvSpPr>
            <p:cNvPr id="56" name="Google Shape;333;p35">
              <a:extLst>
                <a:ext uri="{FF2B5EF4-FFF2-40B4-BE49-F238E27FC236}">
                  <a16:creationId xmlns:a16="http://schemas.microsoft.com/office/drawing/2014/main" id="{1BE4392A-B9A8-4B98-8133-A088B6114C48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7" name="Google Shape;334;p35">
              <a:extLst>
                <a:ext uri="{FF2B5EF4-FFF2-40B4-BE49-F238E27FC236}">
                  <a16:creationId xmlns:a16="http://schemas.microsoft.com/office/drawing/2014/main" id="{5EFFB72F-E638-446E-960B-C62207CD4383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8" name="Google Shape;335;p35">
              <a:extLst>
                <a:ext uri="{FF2B5EF4-FFF2-40B4-BE49-F238E27FC236}">
                  <a16:creationId xmlns:a16="http://schemas.microsoft.com/office/drawing/2014/main" id="{CF46A0D7-E870-4EF3-831E-0AE729D29372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59" name="Google Shape;336;p35">
              <a:extLst>
                <a:ext uri="{FF2B5EF4-FFF2-40B4-BE49-F238E27FC236}">
                  <a16:creationId xmlns:a16="http://schemas.microsoft.com/office/drawing/2014/main" id="{C34E6154-13B1-4370-8C3D-7DD8E10851AF}"/>
                </a:ext>
              </a:extLst>
            </p:cNvPr>
            <p:cNvSpPr/>
            <p:nvPr/>
          </p:nvSpPr>
          <p:spPr>
            <a:xfrm>
              <a:off x="2335292" y="2282179"/>
              <a:ext cx="3274416" cy="2477440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Стандарт обмена сообщениями</a:t>
              </a:r>
              <a:endParaRPr lang="en-US" b="1" i="0" dirty="0">
                <a:solidFill>
                  <a:srgbClr val="353740"/>
                </a:solidFill>
                <a:effectLst/>
                <a:latin typeface="OpenAI Sans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Используется как основной протокол для связи между компонентами MCP (хост, клиент, сервер).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32;p35">
            <a:extLst>
              <a:ext uri="{FF2B5EF4-FFF2-40B4-BE49-F238E27FC236}">
                <a16:creationId xmlns:a16="http://schemas.microsoft.com/office/drawing/2014/main" id="{46BB3352-A9B5-4B4C-8E31-9377F9ACB10C}"/>
              </a:ext>
            </a:extLst>
          </p:cNvPr>
          <p:cNvGrpSpPr/>
          <p:nvPr/>
        </p:nvGrpSpPr>
        <p:grpSpPr>
          <a:xfrm>
            <a:off x="494907" y="1901053"/>
            <a:ext cx="2905717" cy="1548516"/>
            <a:chOff x="2147545" y="2289377"/>
            <a:chExt cx="3274416" cy="2477441"/>
          </a:xfrm>
        </p:grpSpPr>
        <p:sp>
          <p:nvSpPr>
            <p:cNvPr id="61" name="Google Shape;333;p35">
              <a:extLst>
                <a:ext uri="{FF2B5EF4-FFF2-40B4-BE49-F238E27FC236}">
                  <a16:creationId xmlns:a16="http://schemas.microsoft.com/office/drawing/2014/main" id="{688E5744-FD93-4FBD-9297-D7288BD5F6BA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2" name="Google Shape;334;p35">
              <a:extLst>
                <a:ext uri="{FF2B5EF4-FFF2-40B4-BE49-F238E27FC236}">
                  <a16:creationId xmlns:a16="http://schemas.microsoft.com/office/drawing/2014/main" id="{24F77069-3D19-4C1F-9B55-8C8E6E37E505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3" name="Google Shape;335;p35">
              <a:extLst>
                <a:ext uri="{FF2B5EF4-FFF2-40B4-BE49-F238E27FC236}">
                  <a16:creationId xmlns:a16="http://schemas.microsoft.com/office/drawing/2014/main" id="{865C22DF-C915-4764-A78B-9EC684D1FAAB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4" name="Google Shape;336;p35">
              <a:extLst>
                <a:ext uri="{FF2B5EF4-FFF2-40B4-BE49-F238E27FC236}">
                  <a16:creationId xmlns:a16="http://schemas.microsoft.com/office/drawing/2014/main" id="{798F15AC-5476-4A57-AE8A-D55F3A1A8735}"/>
                </a:ext>
              </a:extLst>
            </p:cNvPr>
            <p:cNvSpPr/>
            <p:nvPr/>
          </p:nvSpPr>
          <p:spPr>
            <a:xfrm>
              <a:off x="2147545" y="2289377"/>
              <a:ext cx="3274416" cy="2477441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📦 </a:t>
              </a: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Формат — только </a:t>
              </a:r>
              <a:r>
                <a:rPr lang="en-US" b="1" i="0" dirty="0">
                  <a:solidFill>
                    <a:srgbClr val="353740"/>
                  </a:solidFill>
                  <a:effectLst/>
                  <a:latin typeface="OpenAI Sans"/>
                </a:rPr>
                <a:t>JSON</a:t>
              </a: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Все запросы и ответы представляют собой простые JSON-объекты, что обеспечивает универсальную читаемость и интеграцию.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332;p35">
            <a:extLst>
              <a:ext uri="{FF2B5EF4-FFF2-40B4-BE49-F238E27FC236}">
                <a16:creationId xmlns:a16="http://schemas.microsoft.com/office/drawing/2014/main" id="{E098B054-47DB-4525-B1D7-9189C0D6991F}"/>
              </a:ext>
            </a:extLst>
          </p:cNvPr>
          <p:cNvGrpSpPr/>
          <p:nvPr/>
        </p:nvGrpSpPr>
        <p:grpSpPr>
          <a:xfrm>
            <a:off x="458705" y="3561303"/>
            <a:ext cx="2941919" cy="1619924"/>
            <a:chOff x="2147545" y="2289377"/>
            <a:chExt cx="3274416" cy="2477441"/>
          </a:xfrm>
        </p:grpSpPr>
        <p:sp>
          <p:nvSpPr>
            <p:cNvPr id="66" name="Google Shape;333;p35">
              <a:extLst>
                <a:ext uri="{FF2B5EF4-FFF2-40B4-BE49-F238E27FC236}">
                  <a16:creationId xmlns:a16="http://schemas.microsoft.com/office/drawing/2014/main" id="{666F7835-E681-45BB-90D7-361BE3735688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7" name="Google Shape;334;p35">
              <a:extLst>
                <a:ext uri="{FF2B5EF4-FFF2-40B4-BE49-F238E27FC236}">
                  <a16:creationId xmlns:a16="http://schemas.microsoft.com/office/drawing/2014/main" id="{7E83B734-57AD-4780-8EAF-621155189241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8" name="Google Shape;335;p35">
              <a:extLst>
                <a:ext uri="{FF2B5EF4-FFF2-40B4-BE49-F238E27FC236}">
                  <a16:creationId xmlns:a16="http://schemas.microsoft.com/office/drawing/2014/main" id="{0E15B2C9-FD34-479F-8ACC-3F149E93C157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69" name="Google Shape;336;p35">
              <a:extLst>
                <a:ext uri="{FF2B5EF4-FFF2-40B4-BE49-F238E27FC236}">
                  <a16:creationId xmlns:a16="http://schemas.microsoft.com/office/drawing/2014/main" id="{2974EF46-CE8D-46A3-9396-4B29345325E1}"/>
                </a:ext>
              </a:extLst>
            </p:cNvPr>
            <p:cNvSpPr/>
            <p:nvPr/>
          </p:nvSpPr>
          <p:spPr>
            <a:xfrm>
              <a:off x="2147545" y="2289377"/>
              <a:ext cx="3274416" cy="2477441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⚡ </a:t>
              </a:r>
              <a:r>
                <a:rPr lang="ru-RU" b="1" i="0" dirty="0" err="1">
                  <a:solidFill>
                    <a:srgbClr val="353740"/>
                  </a:solidFill>
                  <a:effectLst/>
                  <a:latin typeface="OpenAI Sans"/>
                </a:rPr>
                <a:t>Универальность</a:t>
              </a: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 </a:t>
              </a: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 </a:t>
              </a: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Не зависит от языка программирования, поддерживает реализацию в любой среде программирования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332;p35">
            <a:extLst>
              <a:ext uri="{FF2B5EF4-FFF2-40B4-BE49-F238E27FC236}">
                <a16:creationId xmlns:a16="http://schemas.microsoft.com/office/drawing/2014/main" id="{8993A771-587F-4B93-BC8C-F1CB5A5AF7DA}"/>
              </a:ext>
            </a:extLst>
          </p:cNvPr>
          <p:cNvGrpSpPr/>
          <p:nvPr/>
        </p:nvGrpSpPr>
        <p:grpSpPr>
          <a:xfrm>
            <a:off x="454794" y="5290718"/>
            <a:ext cx="2941919" cy="1395645"/>
            <a:chOff x="2147545" y="2289378"/>
            <a:chExt cx="3274416" cy="2477442"/>
          </a:xfrm>
        </p:grpSpPr>
        <p:sp>
          <p:nvSpPr>
            <p:cNvPr id="71" name="Google Shape;333;p35">
              <a:extLst>
                <a:ext uri="{FF2B5EF4-FFF2-40B4-BE49-F238E27FC236}">
                  <a16:creationId xmlns:a16="http://schemas.microsoft.com/office/drawing/2014/main" id="{6EEB6E7E-ABCB-40D2-B13D-2D6D19967896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2" name="Google Shape;334;p35">
              <a:extLst>
                <a:ext uri="{FF2B5EF4-FFF2-40B4-BE49-F238E27FC236}">
                  <a16:creationId xmlns:a16="http://schemas.microsoft.com/office/drawing/2014/main" id="{DD512F25-3E36-43EA-B8F3-96DF242C4177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3" name="Google Shape;335;p35">
              <a:extLst>
                <a:ext uri="{FF2B5EF4-FFF2-40B4-BE49-F238E27FC236}">
                  <a16:creationId xmlns:a16="http://schemas.microsoft.com/office/drawing/2014/main" id="{F5272899-F039-4FCA-923A-CD9538CD2086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74" name="Google Shape;336;p35">
              <a:extLst>
                <a:ext uri="{FF2B5EF4-FFF2-40B4-BE49-F238E27FC236}">
                  <a16:creationId xmlns:a16="http://schemas.microsoft.com/office/drawing/2014/main" id="{CC62154A-856F-4E05-BCEE-3F4AF493074C}"/>
                </a:ext>
              </a:extLst>
            </p:cNvPr>
            <p:cNvSpPr/>
            <p:nvPr/>
          </p:nvSpPr>
          <p:spPr>
            <a:xfrm>
              <a:off x="2147545" y="2289378"/>
              <a:ext cx="3274416" cy="2477442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🚀 </a:t>
              </a:r>
              <a:r>
                <a:rPr lang="ru-RU" b="1" i="0" dirty="0">
                  <a:solidFill>
                    <a:srgbClr val="353740"/>
                  </a:solidFill>
                  <a:effectLst/>
                  <a:latin typeface="OpenAI Sans"/>
                </a:rPr>
                <a:t>Легко расширяется</a:t>
              </a:r>
            </a:p>
            <a:p>
              <a:pPr algn="ctr">
                <a:spcBef>
                  <a:spcPts val="600"/>
                </a:spcBef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Не требует сложных схем данных, позволяет быстро внедрять новые функции и совместимые </a:t>
              </a:r>
              <a:r>
                <a:rPr lang="ru-RU" b="0" i="0" dirty="0" err="1">
                  <a:solidFill>
                    <a:srgbClr val="353740"/>
                  </a:solidFill>
                  <a:effectLst/>
                  <a:latin typeface="OpenAI Sans"/>
                </a:rPr>
                <a:t>эндпоинты</a:t>
              </a: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8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03258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Протокол связи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Формат сообщений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Существует три типа используемых сообщений JSON-RPC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3ECF8-0C0A-48F1-A01B-7023A98766F8}"/>
              </a:ext>
            </a:extLst>
          </p:cNvPr>
          <p:cNvSpPr txBox="1"/>
          <p:nvPr/>
        </p:nvSpPr>
        <p:spPr>
          <a:xfrm>
            <a:off x="820196" y="1638989"/>
            <a:ext cx="3120277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B2027"/>
                </a:solidFill>
                <a:latin typeface="Golos Text"/>
                <a:cs typeface="Golos Text"/>
                <a:sym typeface="Golos Text"/>
              </a:rPr>
              <a:t>1. Requests</a:t>
            </a:r>
            <a:endParaRPr lang="en-US" dirty="0"/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Отправляется Клиентом на Сервер для инициирования операции. </a:t>
            </a:r>
          </a:p>
          <a:p>
            <a:pPr>
              <a:spcAft>
                <a:spcPts val="600"/>
              </a:spcAft>
            </a:pPr>
            <a:r>
              <a:rPr lang="ru-RU" dirty="0"/>
              <a:t>Сообщение с запросом содержит: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Уникальный идентификатор (</a:t>
            </a:r>
            <a:r>
              <a:rPr lang="ru-RU" dirty="0" err="1"/>
              <a:t>id</a:t>
            </a:r>
            <a:r>
              <a:rPr lang="ru-RU" dirty="0"/>
              <a:t>) 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Имя вызываемого метода (например, </a:t>
            </a:r>
            <a:r>
              <a:rPr lang="ru-RU" dirty="0" err="1"/>
              <a:t>tools</a:t>
            </a:r>
            <a:r>
              <a:rPr lang="ru-RU" dirty="0"/>
              <a:t>/</a:t>
            </a:r>
            <a:r>
              <a:rPr lang="ru-RU" dirty="0" err="1"/>
              <a:t>call</a:t>
            </a:r>
            <a:r>
              <a:rPr lang="ru-RU" dirty="0"/>
              <a:t>) 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Параметры метода (если таковые имеются). </a:t>
            </a:r>
            <a:endParaRPr lang="en-US" dirty="0"/>
          </a:p>
          <a:p>
            <a:r>
              <a:rPr lang="ru-RU" dirty="0"/>
              <a:t>Пример запроса: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E7F35-D25F-4CBC-8477-CECE79942FD3}"/>
              </a:ext>
            </a:extLst>
          </p:cNvPr>
          <p:cNvSpPr txBox="1"/>
          <p:nvPr/>
        </p:nvSpPr>
        <p:spPr>
          <a:xfrm>
            <a:off x="887574" y="4680402"/>
            <a:ext cx="1817125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{ </a:t>
            </a:r>
            <a:r>
              <a:rPr lang="en-US" sz="1600" b="0" i="0" dirty="0" err="1">
                <a:solidFill>
                  <a:srgbClr val="953800"/>
                </a:solidFill>
                <a:effectLst/>
                <a:latin typeface="JetBrains Mono"/>
              </a:rPr>
              <a:t>jsonrpc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</a:t>
            </a:r>
            <a:r>
              <a:rPr lang="en-US" sz="1600" b="0" i="0" dirty="0">
                <a:solidFill>
                  <a:srgbClr val="0A3069"/>
                </a:solidFill>
                <a:effectLst/>
                <a:latin typeface="JetBrains Mono"/>
              </a:rPr>
              <a:t>"2.0"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, </a:t>
            </a:r>
          </a:p>
          <a:p>
            <a:r>
              <a:rPr lang="en-US" sz="1600" b="0" i="0" dirty="0">
                <a:solidFill>
                  <a:srgbClr val="953800"/>
                </a:solidFill>
                <a:effectLst/>
                <a:latin typeface="JetBrains Mono"/>
              </a:rPr>
              <a:t>id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number</a:t>
            </a:r>
            <a:r>
              <a:rPr lang="en-US" sz="1600" b="0" i="0" dirty="0">
                <a:solidFill>
                  <a:srgbClr val="CF222E"/>
                </a:solidFill>
                <a:effectLst/>
                <a:latin typeface="JetBrains Mono"/>
              </a:rPr>
              <a:t> |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string, </a:t>
            </a:r>
            <a:r>
              <a:rPr lang="en-US" sz="1600" b="0" i="0" dirty="0">
                <a:solidFill>
                  <a:srgbClr val="953800"/>
                </a:solidFill>
                <a:effectLst/>
                <a:latin typeface="JetBrains Mono"/>
              </a:rPr>
              <a:t>method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string, 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params</a:t>
            </a:r>
            <a:r>
              <a:rPr lang="en-US" sz="1600" b="0" i="0" dirty="0">
                <a:solidFill>
                  <a:srgbClr val="CF222E"/>
                </a:solidFill>
                <a:effectLst/>
                <a:latin typeface="JetBrains Mono"/>
              </a:rPr>
              <a:t>?: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object }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D2FD4A-F138-4717-8AAE-6A3AB146CF0C}"/>
              </a:ext>
            </a:extLst>
          </p:cNvPr>
          <p:cNvSpPr txBox="1"/>
          <p:nvPr/>
        </p:nvSpPr>
        <p:spPr>
          <a:xfrm>
            <a:off x="4158559" y="1633414"/>
            <a:ext cx="298142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B2027"/>
                </a:solidFill>
                <a:latin typeface="Golos Text"/>
                <a:cs typeface="Golos Text"/>
                <a:sym typeface="Golos Text"/>
              </a:rPr>
              <a:t>2. Responses</a:t>
            </a:r>
            <a:endParaRPr lang="en-US" dirty="0"/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Отправляется с Сервера Клиенту в ответ на запрос.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Ответное сообщение содержит: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Тот же идентификатор, что и у соответствующего запроса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Либо результат (в случае успеха), либо ошибка (в случае сбоя).</a:t>
            </a:r>
            <a:endParaRPr lang="en-US" sz="1800" dirty="0"/>
          </a:p>
          <a:p>
            <a:r>
              <a:rPr lang="ru-RU" dirty="0"/>
              <a:t>Пример запроса: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2EF6B7-7B4D-49D7-97C3-4DC45AB5DC07}"/>
              </a:ext>
            </a:extLst>
          </p:cNvPr>
          <p:cNvSpPr txBox="1"/>
          <p:nvPr/>
        </p:nvSpPr>
        <p:spPr>
          <a:xfrm>
            <a:off x="4224948" y="4409063"/>
            <a:ext cx="2101601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{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JetBrains Mono"/>
              </a:rPr>
              <a:t>jsonrpc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"2.0",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id: number | string,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result?: object,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error?: {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  code: number,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  message: string,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  data?: unknown</a:t>
            </a:r>
          </a:p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 }}</a:t>
            </a:r>
            <a:endParaRPr lang="ru-RU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D0D026-2B06-4B7D-B2BF-1940036F7530}"/>
              </a:ext>
            </a:extLst>
          </p:cNvPr>
          <p:cNvSpPr txBox="1"/>
          <p:nvPr/>
        </p:nvSpPr>
        <p:spPr>
          <a:xfrm>
            <a:off x="7358071" y="1633414"/>
            <a:ext cx="298142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B2027"/>
                </a:solidFill>
                <a:latin typeface="Golos Text"/>
                <a:cs typeface="Golos Text"/>
                <a:sym typeface="Golos Text"/>
              </a:rPr>
              <a:t>3. Notifications</a:t>
            </a:r>
            <a:endParaRPr lang="en-US" dirty="0"/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Односторонние сообщения, которые не требуют ответа.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ru-RU" dirty="0"/>
              <a:t>Обычно отправляются с сервера клиенту для предоставления обновлений или уведомлений о событиях.</a:t>
            </a:r>
            <a:endParaRPr lang="en-US" sz="1800" dirty="0"/>
          </a:p>
          <a:p>
            <a:r>
              <a:rPr lang="ru-RU" dirty="0"/>
              <a:t>Пример запроса: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AB0AA0-449D-47C7-B09B-D392820370CA}"/>
              </a:ext>
            </a:extLst>
          </p:cNvPr>
          <p:cNvSpPr txBox="1"/>
          <p:nvPr/>
        </p:nvSpPr>
        <p:spPr>
          <a:xfrm>
            <a:off x="7424461" y="3824288"/>
            <a:ext cx="1817125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{ </a:t>
            </a:r>
            <a:r>
              <a:rPr lang="en-US" sz="1600" b="0" i="0" dirty="0" err="1">
                <a:solidFill>
                  <a:srgbClr val="953800"/>
                </a:solidFill>
                <a:effectLst/>
                <a:latin typeface="JetBrains Mono"/>
              </a:rPr>
              <a:t>jsonrpc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</a:t>
            </a:r>
            <a:r>
              <a:rPr lang="en-US" sz="1600" b="0" i="0" dirty="0">
                <a:solidFill>
                  <a:srgbClr val="0A3069"/>
                </a:solidFill>
                <a:effectLst/>
                <a:latin typeface="JetBrains Mono"/>
              </a:rPr>
              <a:t>"2.0"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, </a:t>
            </a:r>
            <a:r>
              <a:rPr lang="en-US" sz="1600" b="0" i="0" dirty="0">
                <a:solidFill>
                  <a:srgbClr val="953800"/>
                </a:solidFill>
                <a:effectLst/>
                <a:latin typeface="JetBrains Mono"/>
              </a:rPr>
              <a:t>method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: string, params</a:t>
            </a:r>
            <a:r>
              <a:rPr lang="en-US" sz="1600" b="0" i="0" dirty="0">
                <a:solidFill>
                  <a:srgbClr val="CF222E"/>
                </a:solidFill>
                <a:effectLst/>
                <a:latin typeface="JetBrains Mono"/>
              </a:rPr>
              <a:t>?: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JetBrains Mono"/>
              </a:rPr>
              <a:t> object }</a:t>
            </a:r>
          </a:p>
          <a:p>
            <a:endParaRPr lang="ru-RU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4DA0BB-E951-4E6E-90D2-1974B3D0BEDD}"/>
              </a:ext>
            </a:extLst>
          </p:cNvPr>
          <p:cNvSpPr txBox="1"/>
          <p:nvPr/>
        </p:nvSpPr>
        <p:spPr>
          <a:xfrm>
            <a:off x="6434662" y="6135572"/>
            <a:ext cx="6492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https://modelcontextprotocol.io/docs/concepts/transports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10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340926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Протокол связи.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Механизмы связи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1035344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JSON-RPC определяет формат сообщений, но MCP также определяет способ передачи этих сообщений между клиентами и серверами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9D1A8-4280-47F7-8D3A-88AAB6B9B003}"/>
              </a:ext>
            </a:extLst>
          </p:cNvPr>
          <p:cNvSpPr txBox="1"/>
          <p:nvPr/>
        </p:nvSpPr>
        <p:spPr>
          <a:xfrm>
            <a:off x="808610" y="6174722"/>
            <a:ext cx="6492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https://modelcontextprotocol.io/docs/concepts/transports#responses</a:t>
            </a:r>
            <a:r>
              <a:rPr lang="ru-RU" dirty="0"/>
              <a:t> </a:t>
            </a:r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55C5C97E-AE2D-44B4-8E06-2FDE3ADB6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20319" r="36506" b="4784"/>
          <a:stretch/>
        </p:blipFill>
        <p:spPr bwMode="auto">
          <a:xfrm>
            <a:off x="2770310" y="2035807"/>
            <a:ext cx="5842536" cy="38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404;p37">
            <a:extLst>
              <a:ext uri="{FF2B5EF4-FFF2-40B4-BE49-F238E27FC236}">
                <a16:creationId xmlns:a16="http://schemas.microsoft.com/office/drawing/2014/main" id="{E2346F3D-F2E2-4AE6-87A2-8DD5E12DD26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 flipH="1">
            <a:off x="9942433" y="2786949"/>
            <a:ext cx="614316" cy="6143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лако 4">
            <a:extLst>
              <a:ext uri="{FF2B5EF4-FFF2-40B4-BE49-F238E27FC236}">
                <a16:creationId xmlns:a16="http://schemas.microsoft.com/office/drawing/2014/main" id="{D5C9AB63-6F32-4080-8A02-6398BDB2103B}"/>
              </a:ext>
            </a:extLst>
          </p:cNvPr>
          <p:cNvSpPr/>
          <p:nvPr/>
        </p:nvSpPr>
        <p:spPr>
          <a:xfrm>
            <a:off x="6814525" y="2563127"/>
            <a:ext cx="1463040" cy="51013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лако 5">
            <a:extLst>
              <a:ext uri="{FF2B5EF4-FFF2-40B4-BE49-F238E27FC236}">
                <a16:creationId xmlns:a16="http://schemas.microsoft.com/office/drawing/2014/main" id="{EA2D0724-8123-4B51-B72D-4C4CFAF7CEB3}"/>
              </a:ext>
            </a:extLst>
          </p:cNvPr>
          <p:cNvSpPr/>
          <p:nvPr/>
        </p:nvSpPr>
        <p:spPr>
          <a:xfrm>
            <a:off x="4111496" y="2582379"/>
            <a:ext cx="1925053" cy="47163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Google Shape;404;p37">
            <a:extLst>
              <a:ext uri="{FF2B5EF4-FFF2-40B4-BE49-F238E27FC236}">
                <a16:creationId xmlns:a16="http://schemas.microsoft.com/office/drawing/2014/main" id="{54F409BD-1EDE-4BB5-916A-B395F822BC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701443" y="2813471"/>
            <a:ext cx="614316" cy="614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9CB6B2D-F40E-4816-AEB5-F87A76577FA7}"/>
              </a:ext>
            </a:extLst>
          </p:cNvPr>
          <p:cNvGrpSpPr/>
          <p:nvPr/>
        </p:nvGrpSpPr>
        <p:grpSpPr>
          <a:xfrm>
            <a:off x="2425700" y="2853266"/>
            <a:ext cx="1377496" cy="93134"/>
            <a:chOff x="2425700" y="2853266"/>
            <a:chExt cx="1377496" cy="93134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6F8530A7-0F78-4EE5-A06B-E529EB2D9BAE}"/>
                </a:ext>
              </a:extLst>
            </p:cNvPr>
            <p:cNvSpPr/>
            <p:nvPr/>
          </p:nvSpPr>
          <p:spPr>
            <a:xfrm>
              <a:off x="2425700" y="2853267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3B562D5D-FD5B-45C9-BECE-99346BA815B4}"/>
                </a:ext>
              </a:extLst>
            </p:cNvPr>
            <p:cNvSpPr/>
            <p:nvPr/>
          </p:nvSpPr>
          <p:spPr>
            <a:xfrm>
              <a:off x="2792804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F6EC6F40-E086-4A02-960E-42B3A7599957}"/>
                </a:ext>
              </a:extLst>
            </p:cNvPr>
            <p:cNvSpPr/>
            <p:nvPr/>
          </p:nvSpPr>
          <p:spPr>
            <a:xfrm>
              <a:off x="3164650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C528E838-DB7B-4796-B42D-686556F47C8C}"/>
                </a:ext>
              </a:extLst>
            </p:cNvPr>
            <p:cNvSpPr/>
            <p:nvPr/>
          </p:nvSpPr>
          <p:spPr>
            <a:xfrm>
              <a:off x="3536496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83213B6-7A27-4101-9B60-91634F81266D}"/>
              </a:ext>
            </a:extLst>
          </p:cNvPr>
          <p:cNvGrpSpPr/>
          <p:nvPr/>
        </p:nvGrpSpPr>
        <p:grpSpPr>
          <a:xfrm>
            <a:off x="8450061" y="2830435"/>
            <a:ext cx="1377496" cy="93134"/>
            <a:chOff x="2425700" y="2853266"/>
            <a:chExt cx="1377496" cy="93134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8DBF209E-0C59-4EC3-A3ED-C94DC2929C70}"/>
                </a:ext>
              </a:extLst>
            </p:cNvPr>
            <p:cNvSpPr/>
            <p:nvPr/>
          </p:nvSpPr>
          <p:spPr>
            <a:xfrm>
              <a:off x="2425700" y="2853267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5B08944C-36D8-4BB6-BA4B-C83796BEFFE2}"/>
                </a:ext>
              </a:extLst>
            </p:cNvPr>
            <p:cNvSpPr/>
            <p:nvPr/>
          </p:nvSpPr>
          <p:spPr>
            <a:xfrm>
              <a:off x="2792804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597B8073-318A-456F-B4C2-DD362D70297A}"/>
                </a:ext>
              </a:extLst>
            </p:cNvPr>
            <p:cNvSpPr/>
            <p:nvPr/>
          </p:nvSpPr>
          <p:spPr>
            <a:xfrm>
              <a:off x="3164650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EE53B903-58EE-4ED0-B555-91043A57ACB7}"/>
                </a:ext>
              </a:extLst>
            </p:cNvPr>
            <p:cNvSpPr/>
            <p:nvPr/>
          </p:nvSpPr>
          <p:spPr>
            <a:xfrm>
              <a:off x="3536496" y="2853266"/>
              <a:ext cx="266700" cy="93133"/>
            </a:xfrm>
            <a:prstGeom prst="roundRect">
              <a:avLst/>
            </a:prstGeom>
            <a:solidFill>
              <a:srgbClr val="9EFB4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Google Shape;332;p35">
            <a:extLst>
              <a:ext uri="{FF2B5EF4-FFF2-40B4-BE49-F238E27FC236}">
                <a16:creationId xmlns:a16="http://schemas.microsoft.com/office/drawing/2014/main" id="{4B98D6B9-39A7-4151-9F99-4864BBF07C05}"/>
              </a:ext>
            </a:extLst>
          </p:cNvPr>
          <p:cNvGrpSpPr/>
          <p:nvPr/>
        </p:nvGrpSpPr>
        <p:grpSpPr>
          <a:xfrm>
            <a:off x="232715" y="3510345"/>
            <a:ext cx="2510709" cy="1712555"/>
            <a:chOff x="2147545" y="2289377"/>
            <a:chExt cx="3274416" cy="2477441"/>
          </a:xfrm>
        </p:grpSpPr>
        <p:sp>
          <p:nvSpPr>
            <p:cNvPr id="38" name="Google Shape;333;p35">
              <a:extLst>
                <a:ext uri="{FF2B5EF4-FFF2-40B4-BE49-F238E27FC236}">
                  <a16:creationId xmlns:a16="http://schemas.microsoft.com/office/drawing/2014/main" id="{A5685236-A010-47C5-BE74-EB963B8DD9DC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696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8100000" algn="tr" rotWithShape="0">
                <a:schemeClr val="dk2">
                  <a:alpha val="4941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39" name="Google Shape;334;p35">
              <a:extLst>
                <a:ext uri="{FF2B5EF4-FFF2-40B4-BE49-F238E27FC236}">
                  <a16:creationId xmlns:a16="http://schemas.microsoft.com/office/drawing/2014/main" id="{6FF042C5-3E74-4DB9-97CD-7D1882E6C134}"/>
                </a:ext>
              </a:extLst>
            </p:cNvPr>
            <p:cNvSpPr/>
            <p:nvPr/>
          </p:nvSpPr>
          <p:spPr>
            <a:xfrm>
              <a:off x="2147546" y="2289378"/>
              <a:ext cx="2279100" cy="2279100"/>
            </a:xfrm>
            <a:prstGeom prst="roundRect">
              <a:avLst>
                <a:gd name="adj" fmla="val 8815"/>
              </a:avLst>
            </a:prstGeom>
            <a:solidFill>
              <a:srgbClr val="F1F4F8"/>
            </a:solidFill>
            <a:ln>
              <a:noFill/>
            </a:ln>
            <a:effectLst>
              <a:outerShdw blurRad="76200" dist="76200" dir="18900000" algn="bl" rotWithShape="0">
                <a:schemeClr val="lt2"/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0" name="Google Shape;335;p35">
              <a:extLst>
                <a:ext uri="{FF2B5EF4-FFF2-40B4-BE49-F238E27FC236}">
                  <a16:creationId xmlns:a16="http://schemas.microsoft.com/office/drawing/2014/main" id="{DAEDA6A9-CFC6-4248-9EFE-E277656C593F}"/>
                </a:ext>
              </a:extLst>
            </p:cNvPr>
            <p:cNvSpPr/>
            <p:nvPr/>
          </p:nvSpPr>
          <p:spPr>
            <a:xfrm>
              <a:off x="2147547" y="2289378"/>
              <a:ext cx="2279100" cy="2279100"/>
            </a:xfrm>
            <a:prstGeom prst="roundRect">
              <a:avLst>
                <a:gd name="adj" fmla="val 8934"/>
              </a:avLst>
            </a:prstGeom>
            <a:solidFill>
              <a:schemeClr val="lt1"/>
            </a:solidFill>
            <a:ln>
              <a:noFill/>
            </a:ln>
            <a:effectLst>
              <a:outerShdw blurRad="12700" dist="12700" dir="18900000" algn="bl" rotWithShape="0">
                <a:schemeClr val="dk2">
                  <a:alpha val="20000"/>
                </a:schemeClr>
              </a:outerShdw>
            </a:effectLst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1" name="Google Shape;336;p35">
              <a:extLst>
                <a:ext uri="{FF2B5EF4-FFF2-40B4-BE49-F238E27FC236}">
                  <a16:creationId xmlns:a16="http://schemas.microsoft.com/office/drawing/2014/main" id="{D728572B-633F-48AC-903E-9EA37490BC65}"/>
                </a:ext>
              </a:extLst>
            </p:cNvPr>
            <p:cNvSpPr/>
            <p:nvPr/>
          </p:nvSpPr>
          <p:spPr>
            <a:xfrm>
              <a:off x="2147545" y="2289377"/>
              <a:ext cx="3274416" cy="2477441"/>
            </a:xfrm>
            <a:prstGeom prst="roundRect">
              <a:avLst>
                <a:gd name="adj" fmla="val 8577"/>
              </a:avLst>
            </a:prstGeom>
            <a:solidFill>
              <a:srgbClr val="F1F4F8"/>
            </a:solidFill>
            <a:ln w="9525" cap="flat" cmpd="sng">
              <a:solidFill>
                <a:schemeClr val="lt2">
                  <a:alpha val="494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chemeClr val="tx1">
                      <a:lumMod val="75000"/>
                    </a:schemeClr>
                  </a:solidFill>
                </a:rPr>
                <a:t>stdio</a:t>
              </a:r>
              <a:r>
                <a:rPr lang="en-US" b="1" dirty="0">
                  <a:solidFill>
                    <a:schemeClr val="tx1">
                      <a:lumMod val="75000"/>
                    </a:schemeClr>
                  </a:solidFill>
                </a:rPr>
                <a:t> (Standard Input/Output) </a:t>
              </a:r>
              <a:endParaRPr lang="ru-RU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b="0" i="0" dirty="0">
                  <a:solidFill>
                    <a:srgbClr val="353740"/>
                  </a:solidFill>
                  <a:effectLst/>
                  <a:latin typeface="OpenAI Sans"/>
                </a:rPr>
                <a:t>используется для локальной связи, когда клиент и сервер работают на одном компьютере</a:t>
              </a:r>
            </a:p>
          </p:txBody>
        </p:sp>
      </p:grpSp>
      <p:sp>
        <p:nvSpPr>
          <p:cNvPr id="42" name="Google Shape;336;p35">
            <a:extLst>
              <a:ext uri="{FF2B5EF4-FFF2-40B4-BE49-F238E27FC236}">
                <a16:creationId xmlns:a16="http://schemas.microsoft.com/office/drawing/2014/main" id="{FBFFD6DC-2619-4683-B79D-84CA13EBBA69}"/>
              </a:ext>
            </a:extLst>
          </p:cNvPr>
          <p:cNvSpPr/>
          <p:nvPr/>
        </p:nvSpPr>
        <p:spPr>
          <a:xfrm>
            <a:off x="8946174" y="3510345"/>
            <a:ext cx="2510709" cy="1869729"/>
          </a:xfrm>
          <a:prstGeom prst="roundRect">
            <a:avLst>
              <a:gd name="adj" fmla="val 8577"/>
            </a:avLst>
          </a:prstGeom>
          <a:solidFill>
            <a:srgbClr val="F1F4F8"/>
          </a:solidFill>
          <a:ln w="9525" cap="flat" cmpd="sng">
            <a:solidFill>
              <a:schemeClr val="lt2">
                <a:alpha val="4941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HTTP + SSE (Server-Sent Events) / </a:t>
            </a:r>
            <a:r>
              <a:rPr lang="en-US" b="1" dirty="0" err="1"/>
              <a:t>Streamable</a:t>
            </a:r>
            <a:r>
              <a:rPr lang="en-US" b="1" dirty="0"/>
              <a:t> HTTP</a:t>
            </a:r>
            <a:r>
              <a:rPr lang="ru-RU" b="1" dirty="0"/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используется для удаленной связи, когда Клиент и сервер могут находиться на разных компьютерах</a:t>
            </a:r>
          </a:p>
        </p:txBody>
      </p:sp>
    </p:spTree>
    <p:extLst>
      <p:ext uri="{BB962C8B-B14F-4D97-AF65-F5344CB8AC3E}">
        <p14:creationId xmlns:p14="http://schemas.microsoft.com/office/powerpoint/2010/main" val="312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488486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Протокол связи.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Жизненный цикл полного взаимодействия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301725" y="1883115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FB5B62-E944-4F01-80F4-C207580D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45" y="1153208"/>
            <a:ext cx="3681365" cy="56328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92CD1AC-F57D-447F-842F-1A895A7D4902}"/>
              </a:ext>
            </a:extLst>
          </p:cNvPr>
          <p:cNvSpPr txBox="1"/>
          <p:nvPr/>
        </p:nvSpPr>
        <p:spPr>
          <a:xfrm>
            <a:off x="570130" y="1523059"/>
            <a:ext cx="6096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02123"/>
                </a:solidFill>
                <a:effectLst/>
                <a:latin typeface="OpenAI Sans"/>
              </a:rPr>
              <a:t>🔄 Жизненный цикл взаимодействия MCP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🛫 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Инициализация (</a:t>
            </a:r>
            <a:r>
              <a:rPr lang="ru-RU" b="1" i="0" dirty="0" err="1">
                <a:solidFill>
                  <a:srgbClr val="353740"/>
                </a:solidFill>
                <a:effectLst/>
                <a:latin typeface="OpenAI Sans"/>
              </a:rPr>
              <a:t>Initialization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):</a:t>
            </a:r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Клиент и Сервер обмениваются версиями протоколов и </a:t>
            </a:r>
            <a:r>
              <a:rPr lang="ru-RU" dirty="0">
                <a:solidFill>
                  <a:srgbClr val="353740"/>
                </a:solidFill>
                <a:latin typeface="OpenAI Sans"/>
              </a:rPr>
              <a:t>возможностей (</a:t>
            </a:r>
            <a:r>
              <a:rPr lang="en-US" dirty="0">
                <a:solidFill>
                  <a:srgbClr val="353740"/>
                </a:solidFill>
                <a:latin typeface="OpenAI Sans"/>
              </a:rPr>
              <a:t>capabilities)</a:t>
            </a: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Подтверждение успешного старта связи.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🔍 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Обнаружение (Discovery):</a:t>
            </a:r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Клиент запрашивает у </a:t>
            </a:r>
            <a:r>
              <a:rPr lang="ru-RU" b="0" i="0" dirty="0" err="1">
                <a:solidFill>
                  <a:srgbClr val="353740"/>
                </a:solidFill>
                <a:effectLst/>
                <a:latin typeface="OpenAI Sans"/>
              </a:rPr>
              <a:t>Серверa</a:t>
            </a: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 список доступных инструментов и </a:t>
            </a:r>
            <a:r>
              <a:rPr lang="ru-RU" dirty="0">
                <a:solidFill>
                  <a:srgbClr val="353740"/>
                </a:solidFill>
                <a:latin typeface="OpenAI Sans"/>
              </a:rPr>
              <a:t>возможностей</a:t>
            </a: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Возможен повторный запрос для уточнения опций по каждому инструменту.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⚙️ 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Исполнение (</a:t>
            </a:r>
            <a:r>
              <a:rPr lang="ru-RU" b="1" i="0" dirty="0" err="1">
                <a:solidFill>
                  <a:srgbClr val="353740"/>
                </a:solidFill>
                <a:effectLst/>
                <a:latin typeface="OpenAI Sans"/>
              </a:rPr>
              <a:t>Execution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):</a:t>
            </a:r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Клиент вызывает нужные возможности сервера по запросу хоста.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🛑 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Завершение (</a:t>
            </a:r>
            <a:r>
              <a:rPr lang="ru-RU" b="1" i="0" dirty="0" err="1">
                <a:solidFill>
                  <a:srgbClr val="353740"/>
                </a:solidFill>
                <a:effectLst/>
                <a:latin typeface="OpenAI Sans"/>
              </a:rPr>
              <a:t>Termination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):</a:t>
            </a:r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Протоколированное закрытие соединения по завершении работы.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Подтверждение со стороны сервера и финальное сообщение клиента.</a:t>
            </a:r>
            <a:endParaRPr lang="en-US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457200" lvl="1" algn="l"/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/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🚀 </a:t>
            </a:r>
            <a:r>
              <a:rPr lang="ru-RU" b="1" i="0" dirty="0">
                <a:solidFill>
                  <a:srgbClr val="353740"/>
                </a:solidFill>
                <a:effectLst/>
                <a:latin typeface="OpenAI Sans"/>
              </a:rPr>
              <a:t>Эволюция протокола:</a:t>
            </a:r>
            <a:endParaRPr lang="ru-RU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Этап инициализации обеспечивает согласование версий — это поддержка обратной совместимости и возможность гибкого расширения функций.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Благодаря обнаружению </a:t>
            </a:r>
            <a:r>
              <a:rPr lang="ru-RU" dirty="0">
                <a:solidFill>
                  <a:srgbClr val="353740"/>
                </a:solidFill>
                <a:latin typeface="OpenAI Sans"/>
              </a:rPr>
              <a:t>компонентов</a:t>
            </a:r>
            <a:r>
              <a:rPr lang="ru-RU" b="0" i="0" dirty="0">
                <a:solidFill>
                  <a:srgbClr val="353740"/>
                </a:solidFill>
                <a:effectLst/>
                <a:latin typeface="OpenAI Sans"/>
              </a:rPr>
              <a:t> система поддерживает смешение базовых и продвинутых серверов в одной экосистеме.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3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Содержание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9;p27">
            <a:extLst>
              <a:ext uri="{FF2B5EF4-FFF2-40B4-BE49-F238E27FC236}">
                <a16:creationId xmlns:a16="http://schemas.microsoft.com/office/drawing/2014/main" id="{69AA6DBE-B480-4A83-9ECB-DCF151BE8B4D}"/>
              </a:ext>
            </a:extLst>
          </p:cNvPr>
          <p:cNvSpPr txBox="1"/>
          <p:nvPr/>
        </p:nvSpPr>
        <p:spPr>
          <a:xfrm>
            <a:off x="2025502" y="1861248"/>
            <a:ext cx="828807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Как ИИ общается с внешними системами?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Что такое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MCP?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Протокол связи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MCP SDK</a:t>
            </a:r>
            <a:endParaRPr lang="ru-RU" sz="2800" b="1" dirty="0">
              <a:solidFill>
                <a:srgbClr val="F1F4F8"/>
              </a:solidFill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DEMO</a:t>
            </a:r>
            <a:endParaRPr lang="ru-RU" sz="2800" b="1" dirty="0">
              <a:solidFill>
                <a:srgbClr val="F1F4F8">
                  <a:alpha val="18000"/>
                </a:srgbClr>
              </a:solidFill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58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Содержание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9;p27">
            <a:extLst>
              <a:ext uri="{FF2B5EF4-FFF2-40B4-BE49-F238E27FC236}">
                <a16:creationId xmlns:a16="http://schemas.microsoft.com/office/drawing/2014/main" id="{69AA6DBE-B480-4A83-9ECB-DCF151BE8B4D}"/>
              </a:ext>
            </a:extLst>
          </p:cNvPr>
          <p:cNvSpPr txBox="1"/>
          <p:nvPr/>
        </p:nvSpPr>
        <p:spPr>
          <a:xfrm>
            <a:off x="2025502" y="1861248"/>
            <a:ext cx="828807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ru-RU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Как ИИ общается с внешними системами?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ru-RU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Что такое </a:t>
            </a:r>
            <a:r>
              <a:rPr lang="en-US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MCP?</a:t>
            </a:r>
            <a:endParaRPr lang="ru-RU" sz="2800" b="1" dirty="0">
              <a:solidFill>
                <a:srgbClr val="F1F4F8">
                  <a:alpha val="18000"/>
                </a:srgbClr>
              </a:solidFill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Протокол связи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 SDK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DEMO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77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03258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MCP SDK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Обзор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110700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Model Context Protocol </a:t>
            </a: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предоставляет официальные пакеты </a:t>
            </a:r>
            <a:r>
              <a:rPr kumimoji="0" 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SDK </a:t>
            </a: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для </a:t>
            </a:r>
            <a:r>
              <a:rPr kumimoji="0" 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JavaScript, Python </a:t>
            </a: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и других языков.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0A25C5E-63CF-43E8-916C-C1EB181A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988241"/>
              </p:ext>
            </p:extLst>
          </p:nvPr>
        </p:nvGraphicFramePr>
        <p:xfrm>
          <a:off x="5601903" y="1758248"/>
          <a:ext cx="4974814" cy="4351337"/>
        </p:xfrm>
        <a:graphic>
          <a:graphicData uri="http://schemas.openxmlformats.org/drawingml/2006/table">
            <a:tbl>
              <a:tblPr/>
              <a:tblGrid>
                <a:gridCol w="1049154">
                  <a:extLst>
                    <a:ext uri="{9D8B030D-6E8A-4147-A177-3AD203B41FA5}">
                      <a16:colId xmlns:a16="http://schemas.microsoft.com/office/drawing/2014/main" val="2387107917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3684661125"/>
                    </a:ext>
                  </a:extLst>
                </a:gridCol>
                <a:gridCol w="2048734">
                  <a:extLst>
                    <a:ext uri="{9D8B030D-6E8A-4147-A177-3AD203B41FA5}">
                      <a16:colId xmlns:a16="http://schemas.microsoft.com/office/drawing/2014/main" val="1413879749"/>
                    </a:ext>
                  </a:extLst>
                </a:gridCol>
              </a:tblGrid>
              <a:tr h="576973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🖥️ </a:t>
                      </a:r>
                      <a:r>
                        <a:rPr lang="ru-RU" sz="1100" b="1" dirty="0">
                          <a:effectLst/>
                        </a:rPr>
                        <a:t>Язык</a:t>
                      </a:r>
                      <a:endParaRPr lang="ru-RU" sz="1100" dirty="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🔗 </a:t>
                      </a:r>
                      <a:r>
                        <a:rPr lang="ru-RU" sz="1100" b="1">
                          <a:effectLst/>
                        </a:rPr>
                        <a:t>Репозиторий</a:t>
                      </a:r>
                      <a:endParaRPr lang="ru-RU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5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🙌 </a:t>
                      </a:r>
                      <a:r>
                        <a:rPr lang="ru-RU" sz="1100" b="1">
                          <a:effectLst/>
                        </a:rPr>
                        <a:t>Мейнтейнеры</a:t>
                      </a:r>
                      <a:endParaRPr lang="ru-RU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744414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TypeScript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5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5"/>
                        </a:rPr>
                        <a:t>typescript-sdk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5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5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Anthropic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5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930053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Python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5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6"/>
                        </a:rPr>
                        <a:t>python-sdk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5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Anthropic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5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2265"/>
                  </a:ext>
                </a:extLst>
              </a:tr>
              <a:tr h="576973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Java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5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6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7"/>
                        </a:rPr>
                        <a:t>java-sdk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6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Spring AI (VMware)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7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910238"/>
                  </a:ext>
                </a:extLst>
              </a:tr>
              <a:tr h="240405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Kotlin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6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8"/>
                        </a:rPr>
                        <a:t>kotlin-sdk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6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JetBrains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7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8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57011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C#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8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9"/>
                        </a:rPr>
                        <a:t>csharp-sdk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Microsoft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8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888642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Swift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8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8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10"/>
                        </a:rPr>
                        <a:t>swift-sdk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8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loopwork-ai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95519"/>
                  </a:ext>
                </a:extLst>
              </a:tr>
              <a:tr h="745257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Rust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8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11"/>
                        </a:rPr>
                        <a:t>rust-sdk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8C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Anthropic / Community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6609"/>
                  </a:ext>
                </a:extLst>
              </a:tr>
              <a:tr h="576973"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</a:rPr>
                        <a:t>Dart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strike="noStrike">
                          <a:solidFill>
                            <a:srgbClr val="10A37F"/>
                          </a:solidFill>
                          <a:effectLst/>
                          <a:hlinkClick r:id="rId12"/>
                        </a:rPr>
                        <a:t>mcp_dart</a:t>
                      </a:r>
                      <a:endParaRPr lang="en-US" sz="1100">
                        <a:effectLst/>
                      </a:endParaRP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Flutter Community</a:t>
                      </a:r>
                    </a:p>
                  </a:txBody>
                  <a:tcPr marL="72122" marR="72122" marT="36061" marB="36061" anchor="ctr">
                    <a:lnL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433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802546C-49E3-415C-9E16-92765D34514E}"/>
              </a:ext>
            </a:extLst>
          </p:cNvPr>
          <p:cNvSpPr txBox="1"/>
          <p:nvPr/>
        </p:nvSpPr>
        <p:spPr>
          <a:xfrm>
            <a:off x="301725" y="1799574"/>
            <a:ext cx="4577156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Все SDK реализуют базовую функциональность по спецификации MCP: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📡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Связь на уровне протокола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Реализация всех этапов обмена сообщениями MCP.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🧭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Регистрация и обнаружение возможностей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Поиск и предоставление доступных инструментов, ресурсов и промптов.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📦 </a:t>
            </a:r>
            <a:r>
              <a:rPr lang="ru-RU" sz="1600" b="1" i="0" dirty="0" err="1">
                <a:solidFill>
                  <a:srgbClr val="353740"/>
                </a:solidFill>
                <a:effectLst/>
                <a:latin typeface="OpenAI Sans"/>
              </a:rPr>
              <a:t>Сериализация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/</a:t>
            </a:r>
            <a:r>
              <a:rPr lang="ru-RU" sz="1600" b="1" i="0" dirty="0" err="1">
                <a:solidFill>
                  <a:srgbClr val="353740"/>
                </a:solidFill>
                <a:effectLst/>
                <a:latin typeface="OpenAI Sans"/>
              </a:rPr>
              <a:t>десериализация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Автоматический перевод сообщений между структурами данных и JSON.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🔌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Управление подключениями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Установка, поддержка и закрытие соединений между компонентами.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⚠️ 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Обработка ошибок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Корректная реакция на сбои сети, некорректные сообщения и другие исключения.</a:t>
            </a:r>
          </a:p>
        </p:txBody>
      </p:sp>
    </p:spTree>
    <p:extLst>
      <p:ext uri="{BB962C8B-B14F-4D97-AF65-F5344CB8AC3E}">
        <p14:creationId xmlns:p14="http://schemas.microsoft.com/office/powerpoint/2010/main" val="24025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Содержание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9;p27">
            <a:extLst>
              <a:ext uri="{FF2B5EF4-FFF2-40B4-BE49-F238E27FC236}">
                <a16:creationId xmlns:a16="http://schemas.microsoft.com/office/drawing/2014/main" id="{69AA6DBE-B480-4A83-9ECB-DCF151BE8B4D}"/>
              </a:ext>
            </a:extLst>
          </p:cNvPr>
          <p:cNvSpPr txBox="1"/>
          <p:nvPr/>
        </p:nvSpPr>
        <p:spPr>
          <a:xfrm>
            <a:off x="2025502" y="1861248"/>
            <a:ext cx="828807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Как ИИ общается с внешними системами?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Что такое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MCP?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Протокол связи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defRPr/>
            </a:pPr>
            <a:r>
              <a:rPr lang="en-US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MCP SDK</a:t>
            </a:r>
            <a:endParaRPr lang="ru-RU" sz="2800" b="1" dirty="0">
              <a:solidFill>
                <a:srgbClr val="F1F4F8">
                  <a:alpha val="18000"/>
                </a:srgbClr>
              </a:solidFill>
              <a:latin typeface="Golos Text SemiBold"/>
              <a:cs typeface="Golos Text SemiBold"/>
              <a:sym typeface="Golos Text SemiBold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defRPr/>
            </a:pPr>
            <a:r>
              <a:rPr lang="en-US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DEMO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5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D2D17F-802D-4F50-882A-F98B7D811E7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17" b="17"/>
          <a:stretch>
            <a:fillRect/>
          </a:stretch>
        </p:blipFill>
        <p:spPr>
          <a:xfrm>
            <a:off x="3289300" y="2005013"/>
            <a:ext cx="5613400" cy="3727450"/>
          </a:xfrm>
          <a:prstGeom prst="roundRect">
            <a:avLst>
              <a:gd name="adj" fmla="val 2053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335824" y="253525"/>
            <a:ext cx="5760175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Демонстрация</a:t>
            </a:r>
            <a:endParaRPr kumimoji="0" lang="ru-RU" sz="32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42" name="Google Shape;442;p4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255225" y="767725"/>
            <a:ext cx="11602200" cy="62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defTabSz="914400" rtl="0" eaLnBrk="1" fontAlgn="auto" latinLnBrk="0" hangingPunct="1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2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Пример того, как создать MCP-сервер с помощью Python</a:t>
            </a:r>
          </a:p>
        </p:txBody>
      </p:sp>
      <p:sp>
        <p:nvSpPr>
          <p:cNvPr id="7" name="Google Shape;443;p40">
            <a:extLst>
              <a:ext uri="{FF2B5EF4-FFF2-40B4-BE49-F238E27FC236}">
                <a16:creationId xmlns:a16="http://schemas.microsoft.com/office/drawing/2014/main" id="{71F8B785-7544-4202-9968-9EED44934081}"/>
              </a:ext>
            </a:extLst>
          </p:cNvPr>
          <p:cNvSpPr txBox="1"/>
          <p:nvPr/>
        </p:nvSpPr>
        <p:spPr>
          <a:xfrm>
            <a:off x="256552" y="6120279"/>
            <a:ext cx="11602200" cy="62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defTabSz="914400" rtl="0" eaLnBrk="1" fontAlgn="auto" latinLnBrk="0" hangingPunct="1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2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Проект</a:t>
            </a:r>
            <a:r>
              <a:rPr kumimoji="0" lang="ru-RU" sz="22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 доступен по ссылке</a:t>
            </a: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: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  <a:hlinkClick r:id="rId6"/>
              </a:rPr>
              <a:t>https://github.com/LinkaG/MCP_demo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Courier New" panose="02070309020205020404" pitchFamily="49" charset="0"/>
              <a:ea typeface="Caveat"/>
              <a:cs typeface="Courier New" panose="02070309020205020404" pitchFamily="49" charset="0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Стандартная реализация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 Реализацию MCP протокола в стандартной версии сервера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E39E5-0E36-4BBA-AA83-80BB39CA5DD9}"/>
              </a:ext>
            </a:extLst>
          </p:cNvPr>
          <p:cNvSpPr txBox="1"/>
          <p:nvPr/>
        </p:nvSpPr>
        <p:spPr>
          <a:xfrm>
            <a:off x="500864" y="2019568"/>
            <a:ext cx="6097712" cy="954107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StandardMCPServer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def __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self.tasks_storage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List[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[str, Any]] = []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self.calculator_history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List[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[str, Any]] = []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D1A40-7E72-42E9-9FD4-F3B2C328711C}"/>
              </a:ext>
            </a:extLst>
          </p:cNvPr>
          <p:cNvSpPr txBox="1"/>
          <p:nvPr/>
        </p:nvSpPr>
        <p:spPr>
          <a:xfrm>
            <a:off x="500864" y="1425450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MCP (Model </a:t>
            </a:r>
            <a:r>
              <a:rPr lang="ru-RU" dirty="0" err="1"/>
              <a:t>Context</a:t>
            </a:r>
            <a:r>
              <a:rPr lang="ru-RU" dirty="0"/>
              <a:t> Protocol) реализован как JSON-RPC 2.0 сервер со следующими основными компонентами: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99BE-35A5-43CA-9C32-9FA4F16A76B0}"/>
              </a:ext>
            </a:extLst>
          </p:cNvPr>
          <p:cNvSpPr txBox="1"/>
          <p:nvPr/>
        </p:nvSpPr>
        <p:spPr>
          <a:xfrm>
            <a:off x="500864" y="3121223"/>
            <a:ext cx="3156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Инициализация (</a:t>
            </a:r>
            <a:r>
              <a:rPr lang="en-US" b="1" dirty="0">
                <a:effectLst/>
                <a:latin typeface="Consolas" panose="020B0609020204030204" pitchFamily="49" charset="0"/>
              </a:rPr>
              <a:t>initialize</a:t>
            </a:r>
            <a:r>
              <a:rPr lang="en-US" b="1" dirty="0">
                <a:effectLst/>
              </a:rPr>
              <a:t>)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DF4B1-C2EB-4210-8D7D-765F2765323C}"/>
              </a:ext>
            </a:extLst>
          </p:cNvPr>
          <p:cNvSpPr txBox="1"/>
          <p:nvPr/>
        </p:nvSpPr>
        <p:spPr>
          <a:xfrm>
            <a:off x="500864" y="3477864"/>
            <a:ext cx="6097712" cy="28931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jsonrpc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"2.0",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"result":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protocolVersion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"2024-11-05",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"capabilities":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"tools": {}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serverInfo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"name": "Personal Assistant MCP Server",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"version": "1.0.0"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1DC58-11F8-49E3-9140-73E7FC78FB2D}"/>
              </a:ext>
            </a:extLst>
          </p:cNvPr>
          <p:cNvSpPr txBox="1"/>
          <p:nvPr/>
        </p:nvSpPr>
        <p:spPr>
          <a:xfrm>
            <a:off x="7333180" y="1441153"/>
            <a:ext cx="3341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Список инструментов (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tools/list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)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68285-D264-4FE5-B1BD-DA30EFAF51AC}"/>
              </a:ext>
            </a:extLst>
          </p:cNvPr>
          <p:cNvSpPr txBox="1"/>
          <p:nvPr/>
        </p:nvSpPr>
        <p:spPr>
          <a:xfrm>
            <a:off x="7005406" y="2019568"/>
            <a:ext cx="4784805" cy="353943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get_tools_list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"tools": [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"name":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add_task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"description": 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Добавить новую задачу в список дел",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inputSchema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    "type": "object",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    "properties": {...},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    "required": ["title"]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...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другие инструменты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AB50E-6A40-4F32-8D3F-AFE48475C971}"/>
              </a:ext>
            </a:extLst>
          </p:cNvPr>
          <p:cNvSpPr txBox="1"/>
          <p:nvPr/>
        </p:nvSpPr>
        <p:spPr>
          <a:xfrm>
            <a:off x="500864" y="642773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https://github.com/LinkaG/MCP_demo/blob/main/standard_mcp_server.py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05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Стандартная реализация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79A3A-EC59-4B4A-A5AD-1893EB5B93D7}"/>
              </a:ext>
            </a:extLst>
          </p:cNvPr>
          <p:cNvSpPr txBox="1"/>
          <p:nvPr/>
        </p:nvSpPr>
        <p:spPr>
          <a:xfrm>
            <a:off x="372492" y="1006586"/>
            <a:ext cx="330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Вызов инструмента (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tools</a:t>
            </a:r>
            <a:r>
              <a:rPr lang="ru-RU" b="1" dirty="0">
                <a:effectLst/>
                <a:latin typeface="Consolas" panose="020B0609020204030204" pitchFamily="49" charset="0"/>
              </a:rPr>
              <a:t>/</a:t>
            </a:r>
            <a:r>
              <a:rPr lang="ru-RU" b="1" dirty="0" err="1">
                <a:effectLst/>
                <a:latin typeface="Consolas" panose="020B0609020204030204" pitchFamily="49" charset="0"/>
              </a:rPr>
              <a:t>call</a:t>
            </a:r>
            <a:r>
              <a:rPr lang="ru-RU" b="1" dirty="0">
                <a:effectLst/>
              </a:rPr>
              <a:t>)</a:t>
            </a:r>
            <a:r>
              <a:rPr lang="ru-RU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DF0C1-0DC7-41A3-8603-6C5845E5A67C}"/>
              </a:ext>
            </a:extLst>
          </p:cNvPr>
          <p:cNvSpPr txBox="1"/>
          <p:nvPr/>
        </p:nvSpPr>
        <p:spPr>
          <a:xfrm>
            <a:off x="372492" y="1441327"/>
            <a:ext cx="5756098" cy="1600438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call_tool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str,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Вызов соответствующего метода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self.method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(arguments)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"content": [{"type": "text", "text": result}],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False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82028-93A6-438E-8CD0-99EA928B9F0D}"/>
              </a:ext>
            </a:extLst>
          </p:cNvPr>
          <p:cNvSpPr txBox="1"/>
          <p:nvPr/>
        </p:nvSpPr>
        <p:spPr>
          <a:xfrm>
            <a:off x="372492" y="3263455"/>
            <a:ext cx="2221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Обработка запросов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F0EE8-E93B-4EAB-B873-4C5FA2C97490}"/>
              </a:ext>
            </a:extLst>
          </p:cNvPr>
          <p:cNvSpPr txBox="1"/>
          <p:nvPr/>
        </p:nvSpPr>
        <p:spPr>
          <a:xfrm>
            <a:off x="372492" y="3666587"/>
            <a:ext cx="4923890" cy="2462213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handle_request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method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request.get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("method")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params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request.get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("params", {})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request_id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request.get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("id")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method == "initialize":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Инициализация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method == "tools/list":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Список инструментов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method == "tools/call":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Вызов инструмента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66B061-81EF-46DF-9BE3-DDF3128585C2}"/>
              </a:ext>
            </a:extLst>
          </p:cNvPr>
          <p:cNvSpPr txBox="1"/>
          <p:nvPr/>
        </p:nvSpPr>
        <p:spPr>
          <a:xfrm>
            <a:off x="7389743" y="1006585"/>
            <a:ext cx="3290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Структура инструментов (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Tools)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1768A-0028-44F1-8699-0991B503264C}"/>
              </a:ext>
            </a:extLst>
          </p:cNvPr>
          <p:cNvSpPr txBox="1"/>
          <p:nvPr/>
        </p:nvSpPr>
        <p:spPr>
          <a:xfrm>
            <a:off x="6237648" y="1441326"/>
            <a:ext cx="5552563" cy="3323987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"name":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tool_name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"description": "Tool description",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inputSchema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"type": "object",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"properties":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"param1":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"type": "string",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"description": "Parameter description"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"required": ["param1"],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additionalProperties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False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406A6-C1A4-4F84-B165-8C475E7F80B0}"/>
              </a:ext>
            </a:extLst>
          </p:cNvPr>
          <p:cNvSpPr txBox="1"/>
          <p:nvPr/>
        </p:nvSpPr>
        <p:spPr>
          <a:xfrm>
            <a:off x="6593495" y="47383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Обработка ошибок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0D16F8-35EB-47BF-8214-DDD5A8DDA599}"/>
              </a:ext>
            </a:extLst>
          </p:cNvPr>
          <p:cNvSpPr txBox="1"/>
          <p:nvPr/>
        </p:nvSpPr>
        <p:spPr>
          <a:xfrm>
            <a:off x="6237648" y="5046165"/>
            <a:ext cx="5552563" cy="1815882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jsonrpc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"2.0",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"id":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request_id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"error":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"code": -32601,  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Method not found</a:t>
            </a:r>
            <a:endParaRPr lang="en-US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"message": "Error message"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7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Стандартная реализация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B2CDBE-0DE4-4149-932C-EE5744D33688}"/>
              </a:ext>
            </a:extLst>
          </p:cNvPr>
          <p:cNvSpPr txBox="1"/>
          <p:nvPr/>
        </p:nvSpPr>
        <p:spPr>
          <a:xfrm>
            <a:off x="301725" y="1212575"/>
            <a:ext cx="2540286" cy="30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Цикл обработки запросов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FF2DF-2433-430D-A499-9625DD3F6822}"/>
              </a:ext>
            </a:extLst>
          </p:cNvPr>
          <p:cNvSpPr txBox="1"/>
          <p:nvPr/>
        </p:nvSpPr>
        <p:spPr>
          <a:xfrm>
            <a:off x="301725" y="1665578"/>
            <a:ext cx="5061385" cy="1600438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main():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server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StandardMCPServer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True: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line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sys.stdin.readline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request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line.strip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response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server.handle_request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(request)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json.dumps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(response),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=True)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74D3-87E9-4D94-BDB1-DC90DFB2EB77}"/>
              </a:ext>
            </a:extLst>
          </p:cNvPr>
          <p:cNvSpPr txBox="1"/>
          <p:nvPr/>
        </p:nvSpPr>
        <p:spPr>
          <a:xfrm>
            <a:off x="301724" y="3348440"/>
            <a:ext cx="2653301" cy="31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Форматирование ответов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1C055-6AED-4E8C-8BEF-3259380AF6B8}"/>
              </a:ext>
            </a:extLst>
          </p:cNvPr>
          <p:cNvSpPr txBox="1"/>
          <p:nvPr/>
        </p:nvSpPr>
        <p:spPr>
          <a:xfrm>
            <a:off x="301724" y="3648501"/>
            <a:ext cx="2827962" cy="311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Все ответы следуют формату:</a:t>
            </a:r>
            <a:endParaRPr lang="ru-RU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7AC97C-F4BC-4301-9853-7DD547BD0E4B}"/>
              </a:ext>
            </a:extLst>
          </p:cNvPr>
          <p:cNvSpPr txBox="1"/>
          <p:nvPr/>
        </p:nvSpPr>
        <p:spPr>
          <a:xfrm>
            <a:off x="301724" y="3964900"/>
            <a:ext cx="5061385" cy="28931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jsonrpc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"2.0",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"id":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request_id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"result":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"content": [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"type": "text",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    "text": "Response text"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],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False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C0C43-46FC-476D-B1CD-B4FC7FF53C38}"/>
              </a:ext>
            </a:extLst>
          </p:cNvPr>
          <p:cNvSpPr txBox="1"/>
          <p:nvPr/>
        </p:nvSpPr>
        <p:spPr>
          <a:xfrm>
            <a:off x="6778375" y="1212575"/>
            <a:ext cx="2827962" cy="311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Валидация входных данных</a:t>
            </a:r>
            <a:r>
              <a:rPr lang="ru-RU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: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02896-3E1B-4EE3-B81B-04035766B144}"/>
              </a:ext>
            </a:extLst>
          </p:cNvPr>
          <p:cNvSpPr txBox="1"/>
          <p:nvPr/>
        </p:nvSpPr>
        <p:spPr>
          <a:xfrm>
            <a:off x="5581743" y="1665578"/>
            <a:ext cx="5989833" cy="138499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inputSchema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"type": "object",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"properties": {...},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"required": [...],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additionalProperties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False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18CE93-6AF7-490B-A818-58B0EA1C8897}"/>
              </a:ext>
            </a:extLst>
          </p:cNvPr>
          <p:cNvSpPr txBox="1"/>
          <p:nvPr/>
        </p:nvSpPr>
        <p:spPr>
          <a:xfrm>
            <a:off x="5581743" y="4090020"/>
            <a:ext cx="5989834" cy="954107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"content": [{"type": "text", "text": result}],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"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": False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EEB022-ADF2-47F4-B685-7E8892845CA5}"/>
              </a:ext>
            </a:extLst>
          </p:cNvPr>
          <p:cNvSpPr txBox="1"/>
          <p:nvPr/>
        </p:nvSpPr>
        <p:spPr>
          <a:xfrm>
            <a:off x="6557481" y="3275111"/>
            <a:ext cx="2824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Форматирование вывода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: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en-US" sz="4000" b="1" dirty="0" err="1">
                <a:solidFill>
                  <a:srgbClr val="763186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FastMCP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Быстрый фреймворк для MCP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98477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Быстрый старт с быстрым фреймворком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CDFB-9FF0-446C-AC8C-5B5F0602FFC1}"/>
              </a:ext>
            </a:extLst>
          </p:cNvPr>
          <p:cNvSpPr txBox="1"/>
          <p:nvPr/>
        </p:nvSpPr>
        <p:spPr>
          <a:xfrm>
            <a:off x="2151073" y="2078324"/>
            <a:ext cx="6033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353740"/>
              </a:solidFill>
              <a:effectLst/>
              <a:uLnTx/>
              <a:uFillTx/>
              <a:latin typeface="OpenAI Sans"/>
              <a:cs typeface="Arial"/>
              <a:sym typeface="Arial"/>
            </a:endParaRPr>
          </a:p>
        </p:txBody>
      </p:sp>
      <p:pic>
        <p:nvPicPr>
          <p:cNvPr id="18" name="Google Shape;185;p29">
            <a:extLst>
              <a:ext uri="{FF2B5EF4-FFF2-40B4-BE49-F238E27FC236}">
                <a16:creationId xmlns:a16="http://schemas.microsoft.com/office/drawing/2014/main" id="{5D2FDAEE-B6D1-425F-ADE8-DB938166DD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073" y="1654229"/>
            <a:ext cx="798350" cy="12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EB0136-3FA6-42C0-BB5D-34BEADF5BF88}"/>
              </a:ext>
            </a:extLst>
          </p:cNvPr>
          <p:cNvSpPr txBox="1"/>
          <p:nvPr/>
        </p:nvSpPr>
        <p:spPr>
          <a:xfrm>
            <a:off x="2802276" y="1812607"/>
            <a:ext cx="60977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FastMCP</a:t>
            </a:r>
            <a:r>
              <a:rPr lang="ru-RU" dirty="0"/>
              <a:t> — фреймворк для создания рабочих серверов и клиентов по Model </a:t>
            </a:r>
            <a:r>
              <a:rPr lang="ru-RU" dirty="0" err="1"/>
              <a:t>Context</a:t>
            </a:r>
            <a:r>
              <a:rPr lang="ru-RU" dirty="0"/>
              <a:t> Protocol.</a:t>
            </a:r>
          </a:p>
          <a:p>
            <a:r>
              <a:rPr lang="ru-RU" dirty="0"/>
              <a:t>🔹 Упрощает интеграцию MCP в ИИ-приложения</a:t>
            </a:r>
          </a:p>
          <a:p>
            <a:r>
              <a:rPr lang="ru-RU" dirty="0"/>
              <a:t>🔹 Высокоуровневый Python-интерфейс</a:t>
            </a:r>
          </a:p>
          <a:p>
            <a:endParaRPr lang="ru-RU" dirty="0"/>
          </a:p>
        </p:txBody>
      </p:sp>
      <p:pic>
        <p:nvPicPr>
          <p:cNvPr id="21" name="Google Shape;185;p29">
            <a:extLst>
              <a:ext uri="{FF2B5EF4-FFF2-40B4-BE49-F238E27FC236}">
                <a16:creationId xmlns:a16="http://schemas.microsoft.com/office/drawing/2014/main" id="{B36A72D1-0F40-46CC-8F2B-BADAD4763A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988" y="2902529"/>
            <a:ext cx="798350" cy="22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DED0EA-2D7E-4D80-A721-9B7042AE07CC}"/>
              </a:ext>
            </a:extLst>
          </p:cNvPr>
          <p:cNvSpPr txBox="1"/>
          <p:nvPr/>
        </p:nvSpPr>
        <p:spPr>
          <a:xfrm>
            <a:off x="3747773" y="3079842"/>
            <a:ext cx="60977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Ключевые функции: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🧩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Python-декораторы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 — для создания инструментов, ресурсов и </a:t>
            </a:r>
            <a:r>
              <a:rPr lang="ru-RU" sz="1600" dirty="0">
                <a:solidFill>
                  <a:srgbClr val="353740"/>
                </a:solidFill>
                <a:latin typeface="OpenAI Sans"/>
              </a:rPr>
              <a:t>шаблонов промптов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в 1 строку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🛠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Автоматические схемы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 — строятся по описанию функций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🌐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Множество транспортов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 — поддержка SSE,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Stdio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, HTTP/REST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🔗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Интеграция с </a:t>
            </a:r>
            <a:r>
              <a:rPr lang="ru-RU" sz="1600" b="1" i="0" dirty="0" err="1">
                <a:solidFill>
                  <a:srgbClr val="353740"/>
                </a:solidFill>
                <a:effectLst/>
                <a:latin typeface="OpenAI Sans"/>
              </a:rPr>
              <a:t>OpenAPI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&amp; </a:t>
            </a:r>
            <a:r>
              <a:rPr lang="ru-RU" sz="1600" b="1" i="0" dirty="0" err="1">
                <a:solidFill>
                  <a:srgbClr val="353740"/>
                </a:solidFill>
                <a:effectLst/>
                <a:latin typeface="OpenAI Sans"/>
              </a:rPr>
              <a:t>FastAPI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 — простое REST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🧪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Инструменты тестирования и отладки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 — прямо из коробки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C3160-25B0-472A-A9E6-634D7D9DC7EF}"/>
              </a:ext>
            </a:extLst>
          </p:cNvPr>
          <p:cNvSpPr txBox="1"/>
          <p:nvPr/>
        </p:nvSpPr>
        <p:spPr>
          <a:xfrm>
            <a:off x="4744092" y="5202059"/>
            <a:ext cx="3516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Где найти: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🌐 </a:t>
            </a:r>
            <a:r>
              <a:rPr lang="en-US" sz="1600" b="0" i="0" u="none" strike="noStrike" dirty="0">
                <a:solidFill>
                  <a:srgbClr val="10A37F"/>
                </a:solidFill>
                <a:effectLst/>
                <a:latin typeface="OpenAI Sans"/>
                <a:hlinkClick r:id="rId6"/>
              </a:rPr>
              <a:t>fastmcp.me</a:t>
            </a:r>
            <a:endParaRPr lang="en-US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💻 </a:t>
            </a:r>
            <a:r>
              <a:rPr lang="en-US" sz="1600" b="0" i="0" u="none" strike="noStrike" dirty="0">
                <a:solidFill>
                  <a:srgbClr val="10A37F"/>
                </a:solidFill>
                <a:effectLst/>
                <a:latin typeface="OpenAI Sans"/>
                <a:hlinkClick r:id="rId7"/>
              </a:rPr>
              <a:t>github.com/</a:t>
            </a:r>
            <a:r>
              <a:rPr lang="en-US" sz="1600" b="0" i="0" u="none" strike="noStrike" dirty="0" err="1">
                <a:solidFill>
                  <a:srgbClr val="10A37F"/>
                </a:solidFill>
                <a:effectLst/>
                <a:latin typeface="OpenAI Sans"/>
                <a:hlinkClick r:id="rId7"/>
              </a:rPr>
              <a:t>jlowin</a:t>
            </a:r>
            <a:r>
              <a:rPr lang="en-US" sz="1600" b="0" i="0" u="none" strike="noStrike" dirty="0">
                <a:solidFill>
                  <a:srgbClr val="10A37F"/>
                </a:solidFill>
                <a:effectLst/>
                <a:latin typeface="OpenAI Sans"/>
                <a:hlinkClick r:id="rId7"/>
              </a:rPr>
              <a:t>/</a:t>
            </a:r>
            <a:r>
              <a:rPr lang="en-US" sz="1600" b="0" i="0" u="none" strike="noStrike" dirty="0" err="1">
                <a:solidFill>
                  <a:srgbClr val="10A37F"/>
                </a:solidFill>
                <a:effectLst/>
                <a:latin typeface="OpenAI Sans"/>
                <a:hlinkClick r:id="rId7"/>
              </a:rPr>
              <a:t>fastmcp</a:t>
            </a:r>
            <a:endParaRPr lang="en-US" sz="1600" b="0" i="0" dirty="0">
              <a:solidFill>
                <a:srgbClr val="353740"/>
              </a:solidFill>
              <a:effectLst/>
              <a:latin typeface="OpenAI Sans"/>
            </a:endParaRPr>
          </a:p>
        </p:txBody>
      </p:sp>
      <p:pic>
        <p:nvPicPr>
          <p:cNvPr id="26" name="Google Shape;185;p29">
            <a:extLst>
              <a:ext uri="{FF2B5EF4-FFF2-40B4-BE49-F238E27FC236}">
                <a16:creationId xmlns:a16="http://schemas.microsoft.com/office/drawing/2014/main" id="{A3F87978-DE5D-4F32-92F9-EF85795F10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015" y="4993408"/>
            <a:ext cx="798350" cy="12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9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Упрощенная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реализация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B2CDBE-0DE4-4149-932C-EE5744D33688}"/>
              </a:ext>
            </a:extLst>
          </p:cNvPr>
          <p:cNvSpPr txBox="1"/>
          <p:nvPr/>
        </p:nvSpPr>
        <p:spPr>
          <a:xfrm>
            <a:off x="301725" y="1212575"/>
            <a:ext cx="2540286" cy="30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Инициализация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FastMCP</a:t>
            </a:r>
            <a:endParaRPr lang="en-US" b="1" i="0" dirty="0">
              <a:solidFill>
                <a:schemeClr val="tx1">
                  <a:lumMod val="75000"/>
                </a:schemeClr>
              </a:solidFill>
              <a:effectLst/>
              <a:latin typeface="Segoe WP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FF24E-B818-4A48-B085-83E3FAB9CE6D}"/>
              </a:ext>
            </a:extLst>
          </p:cNvPr>
          <p:cNvSpPr txBox="1"/>
          <p:nvPr/>
        </p:nvSpPr>
        <p:spPr>
          <a:xfrm>
            <a:off x="301725" y="1551729"/>
            <a:ext cx="4245796" cy="52322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mcp.server.fastmcp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FastMCP</a:t>
            </a:r>
            <a:endParaRPr lang="en-US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FastMCP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("Personal Assistant")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74152-CFED-443F-B725-0DC29C641FD1}"/>
              </a:ext>
            </a:extLst>
          </p:cNvPr>
          <p:cNvSpPr txBox="1"/>
          <p:nvPr/>
        </p:nvSpPr>
        <p:spPr>
          <a:xfrm>
            <a:off x="209258" y="2091184"/>
            <a:ext cx="43382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FastMCP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 значительно упрощает реализацию MCP протокола, предоставляя декларативный подход с использованием декораторов.</a:t>
            </a: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A996BD-5197-4005-9E90-51AD2A175E22}"/>
              </a:ext>
            </a:extLst>
          </p:cNvPr>
          <p:cNvSpPr txBox="1"/>
          <p:nvPr/>
        </p:nvSpPr>
        <p:spPr>
          <a:xfrm>
            <a:off x="286843" y="2865352"/>
            <a:ext cx="2197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Tools (</a:t>
            </a:r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Инструменты)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EC46F-23A6-425C-8CAE-7FAAFD4AC558}"/>
              </a:ext>
            </a:extLst>
          </p:cNvPr>
          <p:cNvSpPr txBox="1"/>
          <p:nvPr/>
        </p:nvSpPr>
        <p:spPr>
          <a:xfrm>
            <a:off x="301725" y="3208497"/>
            <a:ext cx="5794275" cy="2246769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@mcp.tool()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add_task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str,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str = "",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str = "medium") -&gt; str: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Добавить новую задачу в список дел.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title: 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Название задачи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description: 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Описание задачи (необязательно)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priority: 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Приоритет задачи (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low, medium, high)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BDF271-3F12-4B96-9562-8558A8BE8205}"/>
              </a:ext>
            </a:extLst>
          </p:cNvPr>
          <p:cNvSpPr txBox="1"/>
          <p:nvPr/>
        </p:nvSpPr>
        <p:spPr>
          <a:xfrm>
            <a:off x="286843" y="5518952"/>
            <a:ext cx="60977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FastMCP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 автоматически: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Генерирует JSON </a:t>
            </a:r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Schema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 из типов аргументов 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Обрабатывает валидацию входных данных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Форматирует ответы в MCP формат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Документирует API на основе </a:t>
            </a:r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docstrings</a:t>
            </a:r>
            <a:endParaRPr lang="ru-RU" b="0" i="0" dirty="0">
              <a:solidFill>
                <a:schemeClr val="tx1">
                  <a:lumMod val="75000"/>
                </a:schemeClr>
              </a:solidFill>
              <a:effectLst/>
              <a:latin typeface="Segoe WP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3C298-6A51-4E11-9216-830B693359DF}"/>
              </a:ext>
            </a:extLst>
          </p:cNvPr>
          <p:cNvSpPr txBox="1"/>
          <p:nvPr/>
        </p:nvSpPr>
        <p:spPr>
          <a:xfrm>
            <a:off x="6318607" y="1224665"/>
            <a:ext cx="2160142" cy="30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Resources (</a:t>
            </a:r>
            <a:r>
              <a:rPr lang="ru-RU" b="1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Ресурсы)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4BD4C-5BCA-47D9-AAFA-A36B6D06C5A8}"/>
              </a:ext>
            </a:extLst>
          </p:cNvPr>
          <p:cNvSpPr txBox="1"/>
          <p:nvPr/>
        </p:nvSpPr>
        <p:spPr>
          <a:xfrm>
            <a:off x="6318607" y="1609227"/>
            <a:ext cx="5471604" cy="138499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@mcp.resource("tasks://list")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tasks_resource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-&gt; str: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Ресурс для доступа к списку всех задач в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 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формате."""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json.dumps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tasks_storage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ensure_ascii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=False,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indent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=2)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6E7FA9-5F6D-41A9-A6AF-2D200020AA7E}"/>
              </a:ext>
            </a:extLst>
          </p:cNvPr>
          <p:cNvSpPr txBox="1"/>
          <p:nvPr/>
        </p:nvSpPr>
        <p:spPr>
          <a:xfrm>
            <a:off x="6318607" y="3082873"/>
            <a:ext cx="335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Prompts (</a:t>
            </a:r>
            <a:r>
              <a:rPr lang="ru-RU" b="1" dirty="0" err="1">
                <a:effectLst/>
              </a:rPr>
              <a:t>Промпты</a:t>
            </a:r>
            <a:r>
              <a:rPr lang="ru-RU" b="1" dirty="0">
                <a:effectLst/>
              </a:rPr>
              <a:t>)</a:t>
            </a:r>
            <a:endParaRPr lang="en-US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EAF47-7087-4995-ABE8-1AECD264D995}"/>
              </a:ext>
            </a:extLst>
          </p:cNvPr>
          <p:cNvSpPr txBox="1"/>
          <p:nvPr/>
        </p:nvSpPr>
        <p:spPr>
          <a:xfrm>
            <a:off x="6318607" y="3487432"/>
            <a:ext cx="5471604" cy="1600438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@mcp.prompt()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task_summary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-&gt; str: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Создать сводку по задачам для ИИ помощника."""</a:t>
            </a: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total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tasks_storage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completed =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([t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tasks_storage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t["completed"]])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...</a:t>
            </a:r>
            <a:endParaRPr lang="en-US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D81D6-E871-455C-9539-918FCAB0C982}"/>
              </a:ext>
            </a:extLst>
          </p:cNvPr>
          <p:cNvSpPr txBox="1"/>
          <p:nvPr/>
        </p:nvSpPr>
        <p:spPr>
          <a:xfrm>
            <a:off x="6318607" y="5240991"/>
            <a:ext cx="6097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Промпты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 в </a:t>
            </a:r>
            <a:r>
              <a:rPr lang="ru-RU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FastMCP:Автоматически</a:t>
            </a: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 форматируются для 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Поддерживают динамическое содержимое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Могут принимать параметры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B6DC6F-F3A7-4E2F-90ED-07EF480EBD53}"/>
              </a:ext>
            </a:extLst>
          </p:cNvPr>
          <p:cNvSpPr txBox="1"/>
          <p:nvPr/>
        </p:nvSpPr>
        <p:spPr>
          <a:xfrm>
            <a:off x="209258" y="804348"/>
            <a:ext cx="6205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 Реализацию MCP протокола в упрощенной версии сервера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06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Упрощенная реализация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CDBDF4-4D9E-4E93-9890-06C2292AF01F}"/>
              </a:ext>
            </a:extLst>
          </p:cNvPr>
          <p:cNvSpPr txBox="1"/>
          <p:nvPr/>
        </p:nvSpPr>
        <p:spPr>
          <a:xfrm>
            <a:off x="301725" y="1037914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Автоматическая обработка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MCP </a:t>
            </a:r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протокола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798EA-4478-45CF-8296-6EFF81A79B43}"/>
              </a:ext>
            </a:extLst>
          </p:cNvPr>
          <p:cNvSpPr txBox="1"/>
          <p:nvPr/>
        </p:nvSpPr>
        <p:spPr>
          <a:xfrm>
            <a:off x="301725" y="1463793"/>
            <a:ext cx="60977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FastMCP</a:t>
            </a:r>
            <a:r>
              <a:rPr lang="en-US" dirty="0"/>
              <a:t> </a:t>
            </a:r>
            <a:r>
              <a:rPr lang="ru-RU" dirty="0"/>
              <a:t>автоматически обрабатывает: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JSON-RPC </a:t>
            </a:r>
            <a:r>
              <a:rPr lang="ru-RU" b="1" dirty="0">
                <a:effectLst/>
              </a:rPr>
              <a:t>запросы</a:t>
            </a:r>
            <a:r>
              <a:rPr lang="ru-RU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nsolas" panose="020B0609020204030204" pitchFamily="49" charset="0"/>
              </a:rPr>
              <a:t>initialize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nsolas" panose="020B0609020204030204" pitchFamily="49" charset="0"/>
              </a:rPr>
              <a:t>tools/list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nsolas" panose="020B0609020204030204" pitchFamily="49" charset="0"/>
              </a:rPr>
              <a:t>tools/call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Обработка ошибок</a:t>
            </a:r>
          </a:p>
          <a:p>
            <a:pPr>
              <a:buFont typeface="+mj-lt"/>
              <a:buAutoNum type="arabicPeriod" startAt="2"/>
            </a:pPr>
            <a:r>
              <a:rPr lang="ru-RU" b="1" dirty="0">
                <a:effectLst/>
              </a:rPr>
              <a:t>Валидацию типов</a:t>
            </a:r>
            <a:r>
              <a:rPr lang="ru-RU" dirty="0">
                <a:effectLst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F43E48-2B04-4995-B637-446E9F7E10B4}"/>
              </a:ext>
            </a:extLst>
          </p:cNvPr>
          <p:cNvSpPr txBox="1"/>
          <p:nvPr/>
        </p:nvSpPr>
        <p:spPr>
          <a:xfrm>
            <a:off x="301725" y="3064231"/>
            <a:ext cx="4075066" cy="52322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generate_password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int = 12, </a:t>
            </a:r>
            <a:r>
              <a:rPr lang="en-US" b="0" i="1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include_symbols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bool = True) -&gt; str: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B572-F475-43B6-AFC4-FCE848E23304}"/>
              </a:ext>
            </a:extLst>
          </p:cNvPr>
          <p:cNvSpPr txBox="1"/>
          <p:nvPr/>
        </p:nvSpPr>
        <p:spPr>
          <a:xfrm>
            <a:off x="301725" y="3587451"/>
            <a:ext cx="40750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Автоматическая конвертация типов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Проверка обязательных параметров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</a:schemeClr>
                </a:solidFill>
                <a:effectLst/>
                <a:latin typeface="Segoe WPC"/>
              </a:rPr>
              <a:t>Значения по умолчанию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11D56D-E8A1-4651-A923-0C1A57B8F968}"/>
              </a:ext>
            </a:extLst>
          </p:cNvPr>
          <p:cNvSpPr txBox="1"/>
          <p:nvPr/>
        </p:nvSpPr>
        <p:spPr>
          <a:xfrm>
            <a:off x="301725" y="4326115"/>
            <a:ext cx="4075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Форматирование ответов</a:t>
            </a:r>
            <a:r>
              <a:rPr lang="ru-RU" dirty="0"/>
              <a:t>:</a:t>
            </a:r>
            <a:endParaRPr lang="ru-RU" dirty="0"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6240D-2744-40C8-B58C-EB0A541EF533}"/>
              </a:ext>
            </a:extLst>
          </p:cNvPr>
          <p:cNvSpPr txBox="1"/>
          <p:nvPr/>
        </p:nvSpPr>
        <p:spPr>
          <a:xfrm>
            <a:off x="301725" y="4622651"/>
            <a:ext cx="4075066" cy="52322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f"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🔐 Сгенерированный пароль: {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password}\n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💪 Сила пароля: {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strength}"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2972DA-9085-46D3-8629-3EFFDC9BABF3}"/>
              </a:ext>
            </a:extLst>
          </p:cNvPr>
          <p:cNvSpPr txBox="1"/>
          <p:nvPr/>
        </p:nvSpPr>
        <p:spPr>
          <a:xfrm>
            <a:off x="301725" y="5218668"/>
            <a:ext cx="4075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Запуск сервера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3EA15-9B78-4339-825D-C6C99CC7CA76}"/>
              </a:ext>
            </a:extLst>
          </p:cNvPr>
          <p:cNvSpPr txBox="1"/>
          <p:nvPr/>
        </p:nvSpPr>
        <p:spPr>
          <a:xfrm>
            <a:off x="301724" y="5616481"/>
            <a:ext cx="4927821" cy="116955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__name__ == "__main__":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print("</a:t>
            </a:r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🚀 Запуск 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Personal Assistant MCP Server...")</a:t>
            </a:r>
          </a:p>
          <a:p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Вывод информации о доступных инструментах</a:t>
            </a:r>
            <a:endParaRPr lang="ru-RU" b="0" dirty="0">
              <a:solidFill>
                <a:schemeClr val="tx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mcp.run</a:t>
            </a:r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37A4C3-FD45-4FFC-83F8-48ABFEED44E3}"/>
              </a:ext>
            </a:extLst>
          </p:cNvPr>
          <p:cNvSpPr txBox="1"/>
          <p:nvPr/>
        </p:nvSpPr>
        <p:spPr>
          <a:xfrm>
            <a:off x="5461730" y="1063683"/>
            <a:ext cx="609771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Преимущества </a:t>
            </a:r>
            <a:r>
              <a:rPr lang="ru-RU" b="1" dirty="0" err="1">
                <a:effectLst/>
              </a:rPr>
              <a:t>FastMCP</a:t>
            </a:r>
            <a:r>
              <a:rPr lang="ru-RU" b="1" dirty="0">
                <a:effectLst/>
              </a:rPr>
              <a:t> над стандартной реализацией</a:t>
            </a:r>
            <a:endParaRPr lang="en-US" b="1" dirty="0">
              <a:effectLst/>
            </a:endParaRPr>
          </a:p>
          <a:p>
            <a:endParaRPr lang="ru-RU" b="1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ru-RU" b="1" dirty="0">
                <a:effectLst/>
              </a:rPr>
              <a:t>Меньше кода</a:t>
            </a:r>
            <a:r>
              <a:rPr lang="ru-RU" dirty="0">
                <a:effectLst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Нет необходимости писать JSON </a:t>
            </a:r>
            <a:r>
              <a:rPr lang="ru-RU" dirty="0" err="1">
                <a:effectLst/>
              </a:rPr>
              <a:t>Schema</a:t>
            </a:r>
            <a:r>
              <a:rPr lang="ru-RU" dirty="0">
                <a:effectLst/>
              </a:rPr>
              <a:t> 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Автоматическая обработка протокола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Встроенная валидация</a:t>
            </a:r>
          </a:p>
          <a:p>
            <a:pPr>
              <a:buFont typeface="+mj-lt"/>
              <a:buAutoNum type="arabicPeriod" startAt="2"/>
            </a:pPr>
            <a:r>
              <a:rPr lang="ru-RU" b="1" dirty="0" err="1">
                <a:effectLst/>
              </a:rPr>
              <a:t>Типобезопасность</a:t>
            </a:r>
            <a:r>
              <a:rPr lang="ru-RU" dirty="0">
                <a:effectLst/>
              </a:rPr>
              <a:t>:</a:t>
            </a:r>
            <a:endParaRPr lang="en-US" dirty="0">
              <a:effectLst/>
            </a:endParaRPr>
          </a:p>
          <a:p>
            <a:endParaRPr lang="ru-RU" dirty="0">
              <a:effectLst/>
            </a:endParaRPr>
          </a:p>
          <a:p>
            <a:r>
              <a:rPr lang="ru-RU" b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add_task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i="1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u-RU" b="0" i="1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"", </a:t>
            </a:r>
            <a:r>
              <a:rPr lang="ru-RU" b="0" i="1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"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medium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") -&gt; </a:t>
            </a:r>
            <a:r>
              <a:rPr lang="ru-RU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Автоматическая генерация схем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Проверка типов во время выполнения</a:t>
            </a:r>
          </a:p>
          <a:p>
            <a:pPr>
              <a:buFont typeface="+mj-lt"/>
              <a:buAutoNum type="arabicPeriod" startAt="3"/>
            </a:pPr>
            <a:r>
              <a:rPr lang="ru-RU" b="1" dirty="0">
                <a:effectLst/>
              </a:rPr>
              <a:t>Документация</a:t>
            </a:r>
            <a:r>
              <a:rPr lang="ru-RU" dirty="0">
                <a:effectLst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Автоматическая генерация из </a:t>
            </a:r>
            <a:r>
              <a:rPr lang="ru-RU" dirty="0" err="1">
                <a:effectLst/>
              </a:rPr>
              <a:t>docstrings</a:t>
            </a:r>
            <a:endParaRPr lang="ru-RU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</a:rPr>
              <a:t>Встроенная поддержка </a:t>
            </a:r>
            <a:r>
              <a:rPr lang="ru-RU" dirty="0" err="1">
                <a:effectLst/>
              </a:rPr>
              <a:t>OpenAPI</a:t>
            </a:r>
            <a:r>
              <a:rPr lang="en-US" dirty="0">
                <a:effectLst/>
              </a:rPr>
              <a:t>, </a:t>
            </a:r>
            <a:r>
              <a:rPr lang="en-US" dirty="0" err="1"/>
              <a:t>FastAPI</a:t>
            </a:r>
            <a:endParaRPr lang="ru-RU" dirty="0">
              <a:effectLst/>
            </a:endParaRPr>
          </a:p>
          <a:p>
            <a:pPr>
              <a:buFont typeface="+mj-lt"/>
              <a:buAutoNum type="arabicPeriod" startAt="4"/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  <a:effectLst/>
              </a:rPr>
              <a:t>Расширяемость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effectLst/>
              </a:rPr>
              <a:t>:</a:t>
            </a:r>
            <a:endParaRPr lang="en-US" dirty="0">
              <a:solidFill>
                <a:schemeClr val="tx1">
                  <a:lumMod val="50000"/>
                </a:schemeClr>
              </a:solidFill>
              <a:effectLst/>
            </a:endParaRPr>
          </a:p>
          <a:p>
            <a:endParaRPr lang="ru-RU" dirty="0">
              <a:solidFill>
                <a:schemeClr val="tx1">
                  <a:lumMod val="50000"/>
                </a:schemeClr>
              </a:solidFill>
              <a:effectLst/>
            </a:endParaRPr>
          </a:p>
          <a:p>
            <a:pPr algn="l"/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@mcp.resource("custom://uri")</a:t>
            </a:r>
          </a:p>
          <a:p>
            <a:pPr algn="l"/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@mcp.tool(</a:t>
            </a:r>
            <a:r>
              <a:rPr lang="ru-RU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="custom_tool")</a:t>
            </a:r>
          </a:p>
          <a:p>
            <a:pPr algn="l"/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@mcp.prompt(</a:t>
            </a:r>
            <a:r>
              <a:rPr lang="ru-RU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="custom_template")</a:t>
            </a:r>
          </a:p>
          <a:p>
            <a:br>
              <a:rPr lang="ru-RU" b="0" i="0" dirty="0">
                <a:solidFill>
                  <a:srgbClr val="D8DEE9"/>
                </a:solidFill>
                <a:effectLst/>
                <a:latin typeface="Segoe WPC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402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MCP.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 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D29D"/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Клиент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70BCE2-897A-450E-BB0A-C7AF610CE3AC}"/>
              </a:ext>
            </a:extLst>
          </p:cNvPr>
          <p:cNvSpPr txBox="1"/>
          <p:nvPr/>
        </p:nvSpPr>
        <p:spPr>
          <a:xfrm>
            <a:off x="301725" y="984109"/>
            <a:ext cx="55660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 err="1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OpenRouter</a:t>
            </a: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 </a:t>
            </a:r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Client</a:t>
            </a: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 выполняет несколько ключевых функций:</a:t>
            </a:r>
          </a:p>
          <a:p>
            <a:pPr algn="l"/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Segoe WPC"/>
              </a:rPr>
              <a:t>1. </a:t>
            </a: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Запускает MCP сервер как подпроцесс</a:t>
            </a:r>
          </a:p>
          <a:p>
            <a:pPr algn="l">
              <a:buFont typeface="+mj-lt"/>
              <a:buAutoNum type="arabicPeriod" startAt="2"/>
            </a:pP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Преобразует MCP инструменты в формат, понятный языковым моделям</a:t>
            </a:r>
          </a:p>
          <a:p>
            <a:pPr algn="l">
              <a:buFont typeface="+mj-lt"/>
              <a:buAutoNum type="arabicPeriod" startAt="3"/>
            </a:pPr>
            <a:r>
              <a:rPr lang="ru-RU" b="0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Обеспечивает двустороннюю коммуникацию между пользователем, языковой моделью и MCP сервером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A6C4C-7DB9-40F3-8E02-8E92009CAF21}"/>
              </a:ext>
            </a:extLst>
          </p:cNvPr>
          <p:cNvSpPr txBox="1"/>
          <p:nvPr/>
        </p:nvSpPr>
        <p:spPr>
          <a:xfrm>
            <a:off x="301725" y="2422821"/>
            <a:ext cx="5566025" cy="203132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OpenRouterMCPClient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def __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str,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str = "anthropic/claude-3.5-sonnet"):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self.api_key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api_key</a:t>
            </a:r>
            <a:endParaRPr lang="en-US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self.model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model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self.base_url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"https://openrouter.ai/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/v1"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self.mcp_process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self.available_tools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self.conversation_history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[]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B2B42B-A332-4026-9BAE-7522A5BF0009}"/>
              </a:ext>
            </a:extLst>
          </p:cNvPr>
          <p:cNvSpPr txBox="1"/>
          <p:nvPr/>
        </p:nvSpPr>
        <p:spPr>
          <a:xfrm>
            <a:off x="301725" y="4488897"/>
            <a:ext cx="3068199" cy="309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Управление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MCP </a:t>
            </a:r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сервером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0C3BE-C6FA-4C57-AFFA-01EBD6A6F33B}"/>
              </a:ext>
            </a:extLst>
          </p:cNvPr>
          <p:cNvSpPr txBox="1"/>
          <p:nvPr/>
        </p:nvSpPr>
        <p:spPr>
          <a:xfrm>
            <a:off x="321068" y="4858228"/>
            <a:ext cx="5546682" cy="203132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async def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start_mcp_server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Запуск 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MCP 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сервера в 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subprocess"""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self.mcp_process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subprocess.Popen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sys.executable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"standard_mcp_server.py"],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stdin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subprocess.PIPE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subprocess.PIPE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stderr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subprocess.PIPE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=True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283EC-8D62-46BE-B454-F804FD1120AB}"/>
              </a:ext>
            </a:extLst>
          </p:cNvPr>
          <p:cNvSpPr txBox="1"/>
          <p:nvPr/>
        </p:nvSpPr>
        <p:spPr>
          <a:xfrm>
            <a:off x="6685908" y="984109"/>
            <a:ext cx="2139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Инициализация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MCP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D53681-E40D-4E10-8591-4319AEC04D0E}"/>
              </a:ext>
            </a:extLst>
          </p:cNvPr>
          <p:cNvSpPr txBox="1"/>
          <p:nvPr/>
        </p:nvSpPr>
        <p:spPr>
          <a:xfrm>
            <a:off x="6103531" y="1356183"/>
            <a:ext cx="5515337" cy="289310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async def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initialize_mcp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Инициализация 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MCP 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соединения"""</a:t>
            </a:r>
          </a:p>
          <a:p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u-RU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Отправляем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initialize </a:t>
            </a:r>
            <a:r>
              <a:rPr lang="ru-RU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запрос</a:t>
            </a:r>
            <a:endParaRPr lang="ru-RU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init_request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jsonrpc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": "2.0",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"method": "initialize",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ru-RU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Получаем список доступных инструментов</a:t>
            </a:r>
            <a:endParaRPr lang="ru-RU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tools_request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"method": "tools/list"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B13002-86BD-4F54-AC87-08B855E3A684}"/>
              </a:ext>
            </a:extLst>
          </p:cNvPr>
          <p:cNvSpPr txBox="1"/>
          <p:nvPr/>
        </p:nvSpPr>
        <p:spPr>
          <a:xfrm>
            <a:off x="6583166" y="4249284"/>
            <a:ext cx="5035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50000"/>
                  </a:schemeClr>
                </a:solidFill>
                <a:effectLst/>
                <a:latin typeface="Segoe WPC"/>
              </a:rPr>
              <a:t>Преобразование инструментов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A95BA-F209-4DB5-B15F-A3D35463300E}"/>
              </a:ext>
            </a:extLst>
          </p:cNvPr>
          <p:cNvSpPr txBox="1"/>
          <p:nvPr/>
        </p:nvSpPr>
        <p:spPr>
          <a:xfrm>
            <a:off x="6103531" y="4557061"/>
            <a:ext cx="6097712" cy="2677656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format_tools_for_openrouter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-&gt; List[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"""</a:t>
            </a:r>
            <a:r>
              <a:rPr lang="ru-RU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Форматирование инструментов для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OpenRouter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API"""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formatted_tools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tool 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self.available_tools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tool_def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"type": "function",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"function": {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    "name": tool["name"],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    "description":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tool.get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("description", ""),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    "parameters": {...}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7618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76902"/>
            <a:ext cx="11488486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Подходы к построению архитектуры </a:t>
            </a: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LLM-</a:t>
            </a: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агентов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4" y="1451111"/>
            <a:ext cx="10862894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300" i="1" dirty="0">
                <a:solidFill>
                  <a:srgbClr val="0B2027"/>
                </a:solidFill>
                <a:latin typeface="Caveat"/>
                <a:ea typeface="Caveat"/>
                <a:cs typeface="Caveat"/>
                <a:sym typeface="Caveat"/>
              </a:rPr>
              <a:t>Как только вы начинаете создавать серьезные системы агентов с искусственным интеллектом, у вас возникает одна большая головная боль: нет четкого, универсального способа работы агентов с инструментами — или друг с другом.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The Great AI Agent Protocol Race: Function Calling vs. MCP vs. A2A">
            <a:extLst>
              <a:ext uri="{FF2B5EF4-FFF2-40B4-BE49-F238E27FC236}">
                <a16:creationId xmlns:a16="http://schemas.microsoft.com/office/drawing/2014/main" id="{EA4F07D0-0772-42AE-9A7E-F8C454FF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44" y="2899964"/>
            <a:ext cx="4814973" cy="32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8F70DC-551A-41B2-9A3D-640598655C35}"/>
              </a:ext>
            </a:extLst>
          </p:cNvPr>
          <p:cNvSpPr txBox="1"/>
          <p:nvPr/>
        </p:nvSpPr>
        <p:spPr>
          <a:xfrm>
            <a:off x="1686037" y="3098096"/>
            <a:ext cx="3075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800" b="1" i="0" u="none" strike="noStrike" cap="none" dirty="0">
                <a:solidFill>
                  <a:srgbClr val="0B2027"/>
                </a:solidFill>
                <a:latin typeface="Golos Text"/>
                <a:ea typeface="Golos Text"/>
                <a:cs typeface="Golos Text"/>
                <a:sym typeface="Golos Text"/>
              </a:rPr>
              <a:t>Function Calling</a:t>
            </a:r>
            <a:endParaRPr lang="ru-RU" sz="1800" b="1" i="0" u="none" strike="noStrike" cap="none" dirty="0">
              <a:solidFill>
                <a:srgbClr val="0B2027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2E3A97-B59A-475C-A956-DC0DDEAD3673}"/>
              </a:ext>
            </a:extLst>
          </p:cNvPr>
          <p:cNvSpPr txBox="1"/>
          <p:nvPr/>
        </p:nvSpPr>
        <p:spPr>
          <a:xfrm>
            <a:off x="1686037" y="3683282"/>
            <a:ext cx="3616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B2027"/>
                </a:solidFill>
                <a:latin typeface="Golos Text"/>
                <a:cs typeface="Golos Text"/>
              </a:rPr>
              <a:t>MCP (Model Context Protocol)</a:t>
            </a:r>
            <a:endParaRPr lang="ru-RU" sz="1800" b="1" dirty="0">
              <a:solidFill>
                <a:srgbClr val="0B2027"/>
              </a:solidFill>
              <a:latin typeface="Golos Text"/>
              <a:cs typeface="Golos Text"/>
            </a:endParaRPr>
          </a:p>
        </p:txBody>
      </p:sp>
      <p:pic>
        <p:nvPicPr>
          <p:cNvPr id="36" name="Google Shape;305;p34">
            <a:extLst>
              <a:ext uri="{FF2B5EF4-FFF2-40B4-BE49-F238E27FC236}">
                <a16:creationId xmlns:a16="http://schemas.microsoft.com/office/drawing/2014/main" id="{58D35656-1FDA-429D-A220-CF7644A5536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332" y="3117600"/>
            <a:ext cx="308748" cy="30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05;p34">
            <a:extLst>
              <a:ext uri="{FF2B5EF4-FFF2-40B4-BE49-F238E27FC236}">
                <a16:creationId xmlns:a16="http://schemas.microsoft.com/office/drawing/2014/main" id="{B3C136F1-AFA8-4133-80D7-E27775AAF8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5861" y="3721223"/>
            <a:ext cx="308748" cy="30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05;p34">
            <a:extLst>
              <a:ext uri="{FF2B5EF4-FFF2-40B4-BE49-F238E27FC236}">
                <a16:creationId xmlns:a16="http://schemas.microsoft.com/office/drawing/2014/main" id="{614ED48B-CD8C-4F2E-8AD3-B7022370B5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5861" y="4324846"/>
            <a:ext cx="308748" cy="30083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C7B850-C3B7-47F9-A064-4398484353E7}"/>
              </a:ext>
            </a:extLst>
          </p:cNvPr>
          <p:cNvSpPr txBox="1"/>
          <p:nvPr/>
        </p:nvSpPr>
        <p:spPr>
          <a:xfrm>
            <a:off x="1686037" y="4290595"/>
            <a:ext cx="379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800" b="1" dirty="0">
                <a:solidFill>
                  <a:srgbClr val="0B2027"/>
                </a:solidFill>
                <a:latin typeface="Golos Text"/>
                <a:cs typeface="Golos Text"/>
              </a:rPr>
              <a:t>A2A (Agent-to-Agent Protocol)</a:t>
            </a:r>
            <a:endParaRPr lang="ru-RU" sz="1800" b="1" dirty="0">
              <a:solidFill>
                <a:srgbClr val="0B2027"/>
              </a:solidFill>
              <a:latin typeface="Golos Text"/>
              <a:cs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33804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Результаты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12B63-A520-4452-9159-0E112806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78" y="1003908"/>
            <a:ext cx="4589829" cy="14378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CD7864-0036-4180-B7EC-CACC3199C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78" y="2525880"/>
            <a:ext cx="6023496" cy="214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F1DCBD-5757-4117-87AF-94C621E47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78" y="4742786"/>
            <a:ext cx="6023496" cy="10304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B7A417-D973-4D0D-841D-9C140935A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78" y="5854092"/>
            <a:ext cx="6064562" cy="7874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D04FC2-68DF-463C-95CD-106C8930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941" y="988021"/>
            <a:ext cx="6169264" cy="11271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226121-CFDD-400E-9647-F158D149A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8458" y="2525880"/>
            <a:ext cx="5683542" cy="196860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6ED07D9-44FC-4DE5-B791-ED0165C51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939" y="4640089"/>
            <a:ext cx="5448580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234601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Arial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Результаты</a:t>
            </a: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. </a:t>
            </a:r>
            <a:r>
              <a:rPr lang="en-US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test_mcp_direct.py</a:t>
            </a:r>
            <a:endParaRPr lang="en-US" sz="4000" b="1" dirty="0">
              <a:solidFill>
                <a:srgbClr val="00D29D"/>
              </a:solidFill>
              <a:latin typeface="Golos Text SemiBold"/>
              <a:cs typeface="Golos Text SemiBold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B4E25-87E8-445F-B3C4-1D810E45CDC3}"/>
              </a:ext>
            </a:extLst>
          </p:cNvPr>
          <p:cNvSpPr txBox="1"/>
          <p:nvPr/>
        </p:nvSpPr>
        <p:spPr>
          <a:xfrm>
            <a:off x="576715" y="919812"/>
            <a:ext cx="3978668" cy="28931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🧪 Тестирование MCP сервера...</a:t>
            </a:r>
          </a:p>
          <a:p>
            <a:r>
              <a:rPr lang="ru-RU" dirty="0"/>
              <a:t>🔄 Тест 1: </a:t>
            </a:r>
            <a:r>
              <a:rPr lang="ru-RU" dirty="0" err="1"/>
              <a:t>Initialize</a:t>
            </a:r>
            <a:endParaRPr lang="ru-RU" dirty="0"/>
          </a:p>
          <a:p>
            <a:r>
              <a:rPr lang="ru-RU" dirty="0"/>
              <a:t>📥 Ответ: {</a:t>
            </a:r>
          </a:p>
          <a:p>
            <a:r>
              <a:rPr lang="ru-RU" dirty="0"/>
              <a:t>  "</a:t>
            </a:r>
            <a:r>
              <a:rPr lang="ru-RU" dirty="0" err="1"/>
              <a:t>jsonrpc</a:t>
            </a:r>
            <a:r>
              <a:rPr lang="ru-RU" dirty="0"/>
              <a:t>": "2.0",</a:t>
            </a:r>
          </a:p>
          <a:p>
            <a:r>
              <a:rPr lang="ru-RU" dirty="0"/>
              <a:t>  "</a:t>
            </a:r>
            <a:r>
              <a:rPr lang="ru-RU" dirty="0" err="1"/>
              <a:t>id</a:t>
            </a:r>
            <a:r>
              <a:rPr lang="ru-RU" dirty="0"/>
              <a:t>": 1,</a:t>
            </a:r>
          </a:p>
          <a:p>
            <a:r>
              <a:rPr lang="ru-RU" dirty="0"/>
              <a:t>  "</a:t>
            </a:r>
            <a:r>
              <a:rPr lang="ru-RU" dirty="0" err="1"/>
              <a:t>result</a:t>
            </a:r>
            <a:r>
              <a:rPr lang="ru-RU" dirty="0"/>
              <a:t>": {</a:t>
            </a:r>
          </a:p>
          <a:p>
            <a:r>
              <a:rPr lang="ru-RU" dirty="0"/>
              <a:t>    "</a:t>
            </a:r>
            <a:r>
              <a:rPr lang="ru-RU" dirty="0" err="1"/>
              <a:t>protocolVersion</a:t>
            </a:r>
            <a:r>
              <a:rPr lang="ru-RU" dirty="0"/>
              <a:t>": "2024-11-05",</a:t>
            </a:r>
          </a:p>
          <a:p>
            <a:r>
              <a:rPr lang="ru-RU" dirty="0"/>
              <a:t>    "</a:t>
            </a:r>
            <a:r>
              <a:rPr lang="ru-RU" dirty="0" err="1"/>
              <a:t>capabilities</a:t>
            </a:r>
            <a:r>
              <a:rPr lang="ru-RU" dirty="0"/>
              <a:t>": {</a:t>
            </a:r>
          </a:p>
          <a:p>
            <a:r>
              <a:rPr lang="ru-RU" dirty="0"/>
              <a:t>      "</a:t>
            </a:r>
            <a:r>
              <a:rPr lang="ru-RU" dirty="0" err="1"/>
              <a:t>tools</a:t>
            </a:r>
            <a:r>
              <a:rPr lang="ru-RU" dirty="0"/>
              <a:t>": {}</a:t>
            </a:r>
          </a:p>
          <a:p>
            <a:r>
              <a:rPr lang="ru-RU" dirty="0"/>
              <a:t>    },</a:t>
            </a:r>
          </a:p>
          <a:p>
            <a:r>
              <a:rPr lang="ru-RU" dirty="0"/>
              <a:t>    "</a:t>
            </a:r>
            <a:r>
              <a:rPr lang="ru-RU" dirty="0" err="1"/>
              <a:t>serverInfo</a:t>
            </a:r>
            <a:r>
              <a:rPr lang="ru-RU" dirty="0"/>
              <a:t>": {</a:t>
            </a:r>
          </a:p>
          <a:p>
            <a:r>
              <a:rPr lang="ru-RU" dirty="0"/>
              <a:t>      "</a:t>
            </a:r>
            <a:r>
              <a:rPr lang="ru-RU" dirty="0" err="1"/>
              <a:t>name</a:t>
            </a:r>
            <a:r>
              <a:rPr lang="ru-RU" dirty="0"/>
              <a:t>": "Personal </a:t>
            </a:r>
            <a:r>
              <a:rPr lang="ru-RU" dirty="0" err="1"/>
              <a:t>Assistant</a:t>
            </a:r>
            <a:r>
              <a:rPr lang="ru-RU" dirty="0"/>
              <a:t> MCP Server",</a:t>
            </a:r>
          </a:p>
          <a:p>
            <a:r>
              <a:rPr lang="ru-RU" dirty="0"/>
              <a:t>      "</a:t>
            </a:r>
            <a:r>
              <a:rPr lang="ru-RU" dirty="0" err="1"/>
              <a:t>version</a:t>
            </a:r>
            <a:r>
              <a:rPr lang="ru-RU" dirty="0"/>
              <a:t>": "1.0.0"    }}}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4C192-6515-4E2E-8101-D826BE12988A}"/>
              </a:ext>
            </a:extLst>
          </p:cNvPr>
          <p:cNvSpPr txBox="1"/>
          <p:nvPr/>
        </p:nvSpPr>
        <p:spPr>
          <a:xfrm>
            <a:off x="5438614" y="919812"/>
            <a:ext cx="6097712" cy="590931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🔄 Тест 2: Tools </a:t>
            </a:r>
            <a:r>
              <a:rPr lang="ru-RU" dirty="0" err="1"/>
              <a:t>list</a:t>
            </a:r>
            <a:endParaRPr lang="ru-RU" dirty="0"/>
          </a:p>
          <a:p>
            <a:r>
              <a:rPr lang="ru-RU" dirty="0"/>
              <a:t>📥 Ответ: {</a:t>
            </a:r>
          </a:p>
          <a:p>
            <a:r>
              <a:rPr lang="ru-RU" dirty="0"/>
              <a:t>  "</a:t>
            </a:r>
            <a:r>
              <a:rPr lang="ru-RU" dirty="0" err="1"/>
              <a:t>jsonrpc</a:t>
            </a:r>
            <a:r>
              <a:rPr lang="ru-RU" dirty="0"/>
              <a:t>": "2.0",</a:t>
            </a:r>
          </a:p>
          <a:p>
            <a:r>
              <a:rPr lang="ru-RU" dirty="0"/>
              <a:t>  "</a:t>
            </a:r>
            <a:r>
              <a:rPr lang="ru-RU" dirty="0" err="1"/>
              <a:t>id</a:t>
            </a:r>
            <a:r>
              <a:rPr lang="ru-RU" dirty="0"/>
              <a:t>": 2,</a:t>
            </a:r>
          </a:p>
          <a:p>
            <a:r>
              <a:rPr lang="ru-RU" dirty="0"/>
              <a:t>  "</a:t>
            </a:r>
            <a:r>
              <a:rPr lang="ru-RU" dirty="0" err="1"/>
              <a:t>result</a:t>
            </a:r>
            <a:r>
              <a:rPr lang="ru-RU" dirty="0"/>
              <a:t>": {</a:t>
            </a:r>
          </a:p>
          <a:p>
            <a:r>
              <a:rPr lang="ru-RU" dirty="0"/>
              <a:t>    "</a:t>
            </a:r>
            <a:r>
              <a:rPr lang="ru-RU" dirty="0" err="1"/>
              <a:t>tools</a:t>
            </a:r>
            <a:r>
              <a:rPr lang="ru-RU" dirty="0"/>
              <a:t>": [</a:t>
            </a:r>
          </a:p>
          <a:p>
            <a:r>
              <a:rPr lang="ru-RU" dirty="0"/>
              <a:t>      {</a:t>
            </a:r>
          </a:p>
          <a:p>
            <a:r>
              <a:rPr lang="ru-RU" dirty="0"/>
              <a:t>        "</a:t>
            </a:r>
            <a:r>
              <a:rPr lang="ru-RU" dirty="0" err="1"/>
              <a:t>name</a:t>
            </a:r>
            <a:r>
              <a:rPr lang="ru-RU" dirty="0"/>
              <a:t>": "</a:t>
            </a:r>
            <a:r>
              <a:rPr lang="ru-RU" dirty="0" err="1"/>
              <a:t>add_task</a:t>
            </a:r>
            <a:r>
              <a:rPr lang="ru-RU" dirty="0"/>
              <a:t>",</a:t>
            </a:r>
          </a:p>
          <a:p>
            <a:r>
              <a:rPr lang="ru-RU" dirty="0"/>
              <a:t>        "</a:t>
            </a:r>
            <a:r>
              <a:rPr lang="ru-RU" dirty="0" err="1"/>
              <a:t>description</a:t>
            </a:r>
            <a:r>
              <a:rPr lang="ru-RU" dirty="0"/>
              <a:t>": "Добавить новую задачу в список дел",</a:t>
            </a:r>
          </a:p>
          <a:p>
            <a:r>
              <a:rPr lang="ru-RU" dirty="0"/>
              <a:t>        "</a:t>
            </a:r>
            <a:r>
              <a:rPr lang="ru-RU" dirty="0" err="1"/>
              <a:t>inputSchema</a:t>
            </a:r>
            <a:r>
              <a:rPr lang="ru-RU" dirty="0"/>
              <a:t>": {</a:t>
            </a:r>
          </a:p>
          <a:p>
            <a:r>
              <a:rPr lang="ru-RU" dirty="0"/>
              <a:t>    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object</a:t>
            </a:r>
            <a:r>
              <a:rPr lang="ru-RU" dirty="0"/>
              <a:t>",</a:t>
            </a:r>
          </a:p>
          <a:p>
            <a:r>
              <a:rPr lang="ru-RU" dirty="0"/>
              <a:t>          "</a:t>
            </a:r>
            <a:r>
              <a:rPr lang="ru-RU" dirty="0" err="1"/>
              <a:t>properties</a:t>
            </a:r>
            <a:r>
              <a:rPr lang="ru-RU" dirty="0"/>
              <a:t>": {</a:t>
            </a:r>
          </a:p>
          <a:p>
            <a:r>
              <a:rPr lang="ru-RU" dirty="0"/>
              <a:t>            "</a:t>
            </a:r>
            <a:r>
              <a:rPr lang="ru-RU" dirty="0" err="1"/>
              <a:t>title</a:t>
            </a:r>
            <a:r>
              <a:rPr lang="ru-RU" dirty="0"/>
              <a:t>": {</a:t>
            </a:r>
          </a:p>
          <a:p>
            <a:r>
              <a:rPr lang="ru-RU" dirty="0"/>
              <a:t>        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",</a:t>
            </a:r>
          </a:p>
          <a:p>
            <a:r>
              <a:rPr lang="ru-RU" dirty="0"/>
              <a:t>              "</a:t>
            </a:r>
            <a:r>
              <a:rPr lang="ru-RU" dirty="0" err="1"/>
              <a:t>description</a:t>
            </a:r>
            <a:r>
              <a:rPr lang="ru-RU" dirty="0"/>
              <a:t>": "Название задачи"</a:t>
            </a:r>
          </a:p>
          <a:p>
            <a:r>
              <a:rPr lang="ru-RU" dirty="0"/>
              <a:t>            },</a:t>
            </a:r>
          </a:p>
          <a:p>
            <a:r>
              <a:rPr lang="ru-RU" dirty="0"/>
              <a:t>            "</a:t>
            </a:r>
            <a:r>
              <a:rPr lang="ru-RU" dirty="0" err="1"/>
              <a:t>description</a:t>
            </a:r>
            <a:r>
              <a:rPr lang="ru-RU" dirty="0"/>
              <a:t>": {</a:t>
            </a:r>
          </a:p>
          <a:p>
            <a:r>
              <a:rPr lang="ru-RU" dirty="0"/>
              <a:t>        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",</a:t>
            </a:r>
          </a:p>
          <a:p>
            <a:r>
              <a:rPr lang="ru-RU" dirty="0"/>
              <a:t>              "</a:t>
            </a:r>
            <a:r>
              <a:rPr lang="ru-RU" dirty="0" err="1"/>
              <a:t>description</a:t>
            </a:r>
            <a:r>
              <a:rPr lang="ru-RU" dirty="0"/>
              <a:t>": "Описание задачи",</a:t>
            </a:r>
          </a:p>
          <a:p>
            <a:r>
              <a:rPr lang="ru-RU" dirty="0"/>
              <a:t>              "</a:t>
            </a:r>
            <a:r>
              <a:rPr lang="ru-RU" dirty="0" err="1"/>
              <a:t>default</a:t>
            </a:r>
            <a:r>
              <a:rPr lang="ru-RU" dirty="0"/>
              <a:t>": ""</a:t>
            </a:r>
          </a:p>
          <a:p>
            <a:r>
              <a:rPr lang="ru-RU" dirty="0"/>
              <a:t>            },</a:t>
            </a:r>
          </a:p>
          <a:p>
            <a:r>
              <a:rPr lang="ru-RU" dirty="0"/>
              <a:t>            "</a:t>
            </a:r>
            <a:r>
              <a:rPr lang="ru-RU" dirty="0" err="1"/>
              <a:t>priority</a:t>
            </a:r>
            <a:r>
              <a:rPr lang="ru-RU" dirty="0"/>
              <a:t>": {</a:t>
            </a:r>
          </a:p>
          <a:p>
            <a:r>
              <a:rPr lang="ru-RU" dirty="0"/>
              <a:t>        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string</a:t>
            </a:r>
            <a:r>
              <a:rPr lang="ru-RU" dirty="0"/>
              <a:t>",</a:t>
            </a:r>
          </a:p>
          <a:p>
            <a:r>
              <a:rPr lang="ru-RU" dirty="0"/>
              <a:t>              "</a:t>
            </a:r>
            <a:r>
              <a:rPr lang="ru-RU" dirty="0" err="1"/>
              <a:t>enum</a:t>
            </a:r>
            <a:r>
              <a:rPr lang="ru-RU" dirty="0"/>
              <a:t>": [</a:t>
            </a:r>
          </a:p>
          <a:p>
            <a:r>
              <a:rPr lang="ru-RU" dirty="0"/>
              <a:t>                "</a:t>
            </a:r>
            <a:r>
              <a:rPr lang="ru-RU" dirty="0" err="1"/>
              <a:t>low</a:t>
            </a:r>
            <a:r>
              <a:rPr lang="ru-RU" dirty="0"/>
              <a:t>",</a:t>
            </a:r>
          </a:p>
          <a:p>
            <a:r>
              <a:rPr lang="ru-RU" dirty="0"/>
              <a:t>                "</a:t>
            </a:r>
            <a:r>
              <a:rPr lang="ru-RU" dirty="0" err="1"/>
              <a:t>medium</a:t>
            </a:r>
            <a:r>
              <a:rPr lang="ru-RU" dirty="0"/>
              <a:t>",</a:t>
            </a:r>
          </a:p>
          <a:p>
            <a:r>
              <a:rPr lang="ru-RU" dirty="0"/>
              <a:t>                "</a:t>
            </a:r>
            <a:r>
              <a:rPr lang="ru-RU" dirty="0" err="1"/>
              <a:t>high</a:t>
            </a:r>
            <a:r>
              <a:rPr lang="ru-RU" dirty="0"/>
              <a:t>“</a:t>
            </a:r>
            <a:r>
              <a:rPr lang="en-US" dirty="0"/>
              <a:t> …..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5C0BD-5789-4922-9D5D-3E51B0602548}"/>
              </a:ext>
            </a:extLst>
          </p:cNvPr>
          <p:cNvSpPr txBox="1"/>
          <p:nvPr/>
        </p:nvSpPr>
        <p:spPr>
          <a:xfrm>
            <a:off x="576713" y="3882173"/>
            <a:ext cx="3978669" cy="28931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🔄 Тест 3: </a:t>
            </a:r>
            <a:r>
              <a:rPr lang="ru-RU" dirty="0" err="1"/>
              <a:t>Generate</a:t>
            </a:r>
            <a:r>
              <a:rPr lang="ru-RU" dirty="0"/>
              <a:t> </a:t>
            </a:r>
            <a:r>
              <a:rPr lang="ru-RU" dirty="0" err="1"/>
              <a:t>password</a:t>
            </a:r>
            <a:endParaRPr lang="ru-RU" dirty="0"/>
          </a:p>
          <a:p>
            <a:r>
              <a:rPr lang="ru-RU" dirty="0"/>
              <a:t>📥 Ответ: {</a:t>
            </a:r>
          </a:p>
          <a:p>
            <a:r>
              <a:rPr lang="ru-RU" dirty="0"/>
              <a:t>  "</a:t>
            </a:r>
            <a:r>
              <a:rPr lang="ru-RU" dirty="0" err="1"/>
              <a:t>jsonrpc</a:t>
            </a:r>
            <a:r>
              <a:rPr lang="ru-RU" dirty="0"/>
              <a:t>": "2.0",</a:t>
            </a:r>
          </a:p>
          <a:p>
            <a:r>
              <a:rPr lang="ru-RU" dirty="0"/>
              <a:t>  "</a:t>
            </a:r>
            <a:r>
              <a:rPr lang="ru-RU" dirty="0" err="1"/>
              <a:t>id</a:t>
            </a:r>
            <a:r>
              <a:rPr lang="ru-RU" dirty="0"/>
              <a:t>": 3,</a:t>
            </a:r>
          </a:p>
          <a:p>
            <a:r>
              <a:rPr lang="ru-RU" dirty="0"/>
              <a:t>  "</a:t>
            </a:r>
            <a:r>
              <a:rPr lang="ru-RU" dirty="0" err="1"/>
              <a:t>result</a:t>
            </a:r>
            <a:r>
              <a:rPr lang="ru-RU" dirty="0"/>
              <a:t>": {</a:t>
            </a:r>
          </a:p>
          <a:p>
            <a:r>
              <a:rPr lang="ru-RU" dirty="0"/>
              <a:t>    "</a:t>
            </a:r>
            <a:r>
              <a:rPr lang="ru-RU" dirty="0" err="1"/>
              <a:t>content</a:t>
            </a:r>
            <a:r>
              <a:rPr lang="ru-RU" dirty="0"/>
              <a:t>": [</a:t>
            </a:r>
          </a:p>
          <a:p>
            <a:r>
              <a:rPr lang="ru-RU" dirty="0"/>
              <a:t>      {</a:t>
            </a:r>
          </a:p>
          <a:p>
            <a:r>
              <a:rPr lang="ru-RU" dirty="0"/>
              <a:t>        "</a:t>
            </a:r>
            <a:r>
              <a:rPr lang="ru-RU" dirty="0" err="1"/>
              <a:t>type</a:t>
            </a:r>
            <a:r>
              <a:rPr lang="ru-RU" dirty="0"/>
              <a:t>": "</a:t>
            </a:r>
            <a:r>
              <a:rPr lang="ru-RU" dirty="0" err="1"/>
              <a:t>text</a:t>
            </a:r>
            <a:r>
              <a:rPr lang="ru-RU" dirty="0"/>
              <a:t>",</a:t>
            </a:r>
          </a:p>
          <a:p>
            <a:r>
              <a:rPr lang="ru-RU" dirty="0"/>
              <a:t>        "</a:t>
            </a:r>
            <a:r>
              <a:rPr lang="ru-RU" dirty="0" err="1"/>
              <a:t>text</a:t>
            </a:r>
            <a:r>
              <a:rPr lang="ru-RU" dirty="0"/>
              <a:t>": "🔐 Сгенерированный пароль: wBgQKTR4-(V^\n💪 Сила пароля: Сильный"        </a:t>
            </a:r>
          </a:p>
          <a:p>
            <a:r>
              <a:rPr lang="ru-RU" dirty="0"/>
              <a:t>      }</a:t>
            </a:r>
          </a:p>
          <a:p>
            <a:r>
              <a:rPr lang="ru-RU" dirty="0"/>
              <a:t>    ],</a:t>
            </a:r>
          </a:p>
          <a:p>
            <a:r>
              <a:rPr lang="ru-RU" dirty="0"/>
              <a:t>    "</a:t>
            </a:r>
            <a:r>
              <a:rPr lang="ru-RU" dirty="0" err="1"/>
              <a:t>isError</a:t>
            </a:r>
            <a:r>
              <a:rPr lang="ru-RU" dirty="0"/>
              <a:t>": </a:t>
            </a:r>
            <a:r>
              <a:rPr lang="ru-RU" dirty="0" err="1"/>
              <a:t>false</a:t>
            </a:r>
            <a:r>
              <a:rPr lang="en-US" dirty="0"/>
              <a:t> }}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/>
        </p:nvSpPr>
        <p:spPr>
          <a:xfrm>
            <a:off x="326900" y="2166338"/>
            <a:ext cx="6490460" cy="33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Спасибо !  </a:t>
            </a:r>
            <a:endParaRPr kumimoji="0" sz="59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59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"/>
                <a:ea typeface="Golos Text"/>
                <a:cs typeface="Golos Text"/>
                <a:sym typeface="Golos Text"/>
              </a:rPr>
              <a:t>А теперь можно задавать вопросы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B2027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51" name="Google Shape;451;p4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35E1E-4CB9-4D19-B422-9062846E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28" y="812124"/>
            <a:ext cx="5252720" cy="52527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C7859-00F6-45DC-9C25-DFC8F14628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32" y="5792275"/>
            <a:ext cx="384628" cy="384628"/>
          </a:xfrm>
          <a:prstGeom prst="rect">
            <a:avLst/>
          </a:prstGeom>
        </p:spPr>
      </p:pic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E9567EB-4B12-4D4E-B7AE-F48D9FF88C64}"/>
              </a:ext>
            </a:extLst>
          </p:cNvPr>
          <p:cNvSpPr txBox="1">
            <a:spLocks/>
          </p:cNvSpPr>
          <p:nvPr/>
        </p:nvSpPr>
        <p:spPr>
          <a:xfrm>
            <a:off x="6898322" y="5848236"/>
            <a:ext cx="2855278" cy="86752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52629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@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52629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ZalinaRusinova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2629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52629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52629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zalina.rusinova@udv.group</a:t>
            </a:r>
            <a:endParaRPr kumimoji="0" lang="ru-RU" sz="1867" b="0" i="0" u="none" strike="noStrike" kern="1200" cap="none" spc="0" normalizeH="0" baseline="0" noProof="0" dirty="0">
              <a:ln>
                <a:noFill/>
              </a:ln>
              <a:solidFill>
                <a:srgbClr val="52629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52406" marR="0" lvl="0" indent="-152406" algn="l" defTabSz="45720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52629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152406" marR="0" lvl="0" indent="-152406" algn="l" defTabSz="45720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2629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15596B-80FE-4B7D-9610-B83063A325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32" y="6249646"/>
            <a:ext cx="384628" cy="384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08269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Архитектуры </a:t>
            </a: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LLM-</a:t>
            </a: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агентов.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Function calling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71203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обучаем L</a:t>
            </a:r>
            <a:r>
              <a:rPr lang="en-US" sz="2300" i="1" dirty="0">
                <a:solidFill>
                  <a:srgbClr val="0B2027"/>
                </a:solidFill>
                <a:latin typeface="Caveat"/>
                <a:sym typeface="Caveat"/>
              </a:rPr>
              <a:t>LM</a:t>
            </a: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 как </a:t>
            </a:r>
            <a:r>
              <a:rPr lang="ru-RU" sz="2300" i="1" dirty="0" err="1">
                <a:solidFill>
                  <a:srgbClr val="0B2027"/>
                </a:solidFill>
                <a:latin typeface="Caveat"/>
                <a:sym typeface="Caveat"/>
              </a:rPr>
              <a:t>джунов</a:t>
            </a: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 выполнять вызовы API,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7" name="Объект 4">
            <a:extLst>
              <a:ext uri="{FF2B5EF4-FFF2-40B4-BE49-F238E27FC236}">
                <a16:creationId xmlns:a16="http://schemas.microsoft.com/office/drawing/2014/main" id="{2F9C7E51-E12C-445D-AE54-DABB25AE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625" y="1799988"/>
            <a:ext cx="7620000" cy="38195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FBE299-D391-4C58-BCEE-E7D81EFD05C3}"/>
              </a:ext>
            </a:extLst>
          </p:cNvPr>
          <p:cNvSpPr txBox="1"/>
          <p:nvPr/>
        </p:nvSpPr>
        <p:spPr>
          <a:xfrm>
            <a:off x="301725" y="2132583"/>
            <a:ext cx="28113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Function</a:t>
            </a:r>
            <a:r>
              <a:rPr lang="ru-RU" sz="1600" b="1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ru-RU" sz="1600" b="1" dirty="0" err="1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Calling</a:t>
            </a:r>
            <a:r>
              <a:rPr lang="en-US" sz="1600" b="1" dirty="0">
                <a:solidFill>
                  <a:srgbClr val="0B2027"/>
                </a:solidFill>
                <a:latin typeface="Golos Text" panose="020B0604020202020204" charset="0"/>
                <a:cs typeface="Golos Text" panose="020B0604020202020204" charset="0"/>
              </a:rPr>
              <a:t> – </a:t>
            </a:r>
            <a:endParaRPr lang="ru-RU" sz="1600" b="1" dirty="0">
              <a:latin typeface="Golos Text" panose="020B0604020202020204" charset="0"/>
              <a:cs typeface="Golos Text" panose="020B0604020202020204" charset="0"/>
            </a:endParaRPr>
          </a:p>
          <a:p>
            <a:endParaRPr lang="ru-RU" sz="1600" dirty="0"/>
          </a:p>
          <a:p>
            <a:r>
              <a:rPr lang="ru-RU" sz="1600" dirty="0">
                <a:latin typeface="Golos Text" panose="020B0604020202020204" charset="0"/>
                <a:cs typeface="Golos Text" panose="020B0604020202020204" charset="0"/>
              </a:rPr>
              <a:t>это </a:t>
            </a:r>
            <a:r>
              <a:rPr lang="ru-RU" sz="1600" dirty="0" err="1">
                <a:latin typeface="Golos Text" panose="020B0604020202020204" charset="0"/>
                <a:cs typeface="Golos Text" panose="020B0604020202020204" charset="0"/>
              </a:rPr>
              <a:t>cамый</a:t>
            </a:r>
            <a:r>
              <a:rPr lang="ru-RU" sz="1600" dirty="0">
                <a:latin typeface="Golos Text" panose="020B0604020202020204" charset="0"/>
                <a:cs typeface="Golos Text" panose="020B0604020202020204" charset="0"/>
              </a:rPr>
              <a:t> простой метод - помогает выполнить базовые задачи быстрее на 10-20%, вызывая конкретные функции или инструменты прямо из модели. Но он не подходит для сложных систем и масштабирования.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2638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08269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Архитектуры </a:t>
            </a: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LLM-</a:t>
            </a: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агентов.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MCP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108269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Попытка </a:t>
            </a:r>
            <a:r>
              <a:rPr lang="ru-RU" sz="2300" i="1" dirty="0" err="1">
                <a:solidFill>
                  <a:srgbClr val="0B2027"/>
                </a:solidFill>
                <a:latin typeface="Caveat"/>
                <a:sym typeface="Caveat"/>
              </a:rPr>
              <a:t>Anthropic</a:t>
            </a: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 создать стандартный интерфейс инструментария для различных моделей и сервисов.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FBE299-D391-4C58-BCEE-E7D81EFD05C3}"/>
              </a:ext>
            </a:extLst>
          </p:cNvPr>
          <p:cNvSpPr txBox="1"/>
          <p:nvPr/>
        </p:nvSpPr>
        <p:spPr>
          <a:xfrm>
            <a:off x="307700" y="1883115"/>
            <a:ext cx="275401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Golos Text" panose="020B0604020202020204" charset="0"/>
                <a:cs typeface="Golos Text" panose="020B0604020202020204" charset="0"/>
              </a:rPr>
              <a:t>MCP (Model Context Protocol)</a:t>
            </a:r>
          </a:p>
          <a:p>
            <a:endParaRPr lang="en-US" sz="1600" dirty="0">
              <a:latin typeface="Golos Text" panose="020B0604020202020204" charset="0"/>
              <a:cs typeface="Golos Text" panose="020B0604020202020204" charset="0"/>
            </a:endParaRPr>
          </a:p>
          <a:p>
            <a:r>
              <a:rPr lang="ru-RU" sz="1600" dirty="0">
                <a:latin typeface="Golos Text" panose="020B0604020202020204" charset="0"/>
                <a:cs typeface="Golos Text" panose="020B0604020202020204" charset="0"/>
              </a:rPr>
              <a:t>С MCP время интеграции может сократиться на 30-50%. Он создает единый протокол для взаимодействия ИИ с разными инструментами, упрощая и ускоряя процессы. Идеально подходит для сложных и безопасных решений.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64A9B4-0EE8-41A6-AA87-92300BD0D8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24" y="1546557"/>
            <a:ext cx="8158479" cy="47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08269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Архитектуры </a:t>
            </a:r>
            <a:r>
              <a:rPr lang="en-US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LLM-</a:t>
            </a:r>
            <a:r>
              <a:rPr lang="ru-RU" sz="4000" b="1" dirty="0">
                <a:solidFill>
                  <a:srgbClr val="763186"/>
                </a:solidFill>
                <a:latin typeface="Golos Text SemiBold"/>
                <a:ea typeface="Golos Text"/>
                <a:cs typeface="Golos Text SemiBold"/>
                <a:sym typeface="Golos Text SemiBold"/>
              </a:rPr>
              <a:t>агентов. </a:t>
            </a:r>
            <a:r>
              <a:rPr lang="en-US" sz="34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A2A</a:t>
            </a:r>
            <a:endParaRPr sz="3400" b="1" dirty="0">
              <a:solidFill>
                <a:srgbClr val="00D29D"/>
              </a:solidFill>
              <a:latin typeface="Golos Text SemiBold"/>
              <a:cs typeface="Golos Text SemiBold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10825454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Совершенно новая спецификация Google, позволяющая различным агентам общаться друг с другом и работать в команде.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FBE299-D391-4C58-BCEE-E7D81EFD05C3}"/>
              </a:ext>
            </a:extLst>
          </p:cNvPr>
          <p:cNvSpPr txBox="1"/>
          <p:nvPr/>
        </p:nvSpPr>
        <p:spPr>
          <a:xfrm>
            <a:off x="301725" y="2132583"/>
            <a:ext cx="2987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Golos Text" panose="020B0604020202020204" charset="0"/>
                <a:cs typeface="Golos Text" panose="020B0604020202020204" charset="0"/>
              </a:rPr>
              <a:t>A2A (Agent-</a:t>
            </a:r>
            <a:r>
              <a:rPr lang="ru-RU" sz="1600" b="1" dirty="0" err="1">
                <a:latin typeface="Golos Text" panose="020B0604020202020204" charset="0"/>
                <a:cs typeface="Golos Text" panose="020B0604020202020204" charset="0"/>
              </a:rPr>
              <a:t>to</a:t>
            </a:r>
            <a:r>
              <a:rPr lang="ru-RU" sz="1600" b="1" dirty="0">
                <a:latin typeface="Golos Text" panose="020B0604020202020204" charset="0"/>
                <a:cs typeface="Golos Text" panose="020B0604020202020204" charset="0"/>
              </a:rPr>
              <a:t>-Agent) – </a:t>
            </a:r>
          </a:p>
          <a:p>
            <a:endParaRPr lang="ru-RU" sz="1600" dirty="0">
              <a:latin typeface="Golos Text" panose="020B0604020202020204" charset="0"/>
              <a:cs typeface="Golos Text" panose="020B0604020202020204" charset="0"/>
            </a:endParaRPr>
          </a:p>
          <a:p>
            <a:r>
              <a:rPr lang="ru-RU" sz="1600" dirty="0">
                <a:latin typeface="Golos Text" panose="020B0604020202020204" charset="0"/>
                <a:cs typeface="Golos Text" panose="020B0604020202020204" charset="0"/>
              </a:rPr>
              <a:t>когда агенты общаются друг с другом напрямую. Это повышает их эффективность на 20-40%, отлично для задач, где нужно координироваться и работать вместе, создавая слаженную команду ИИ.</a:t>
            </a: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0DE46409-C018-48FE-A140-52438D4EA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34" y="1540051"/>
            <a:ext cx="6936635" cy="49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9906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3186"/>
              </a:buClr>
              <a:buSzPts val="4000"/>
              <a:buFont typeface="Golos Text SemiBold"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Golos Text SemiBold"/>
                <a:ea typeface="Golos Text"/>
                <a:cs typeface="Golos Text SemiBold"/>
                <a:sym typeface="Golos Text SemiBold"/>
              </a:rPr>
              <a:t>Содержание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9;p27">
            <a:extLst>
              <a:ext uri="{FF2B5EF4-FFF2-40B4-BE49-F238E27FC236}">
                <a16:creationId xmlns:a16="http://schemas.microsoft.com/office/drawing/2014/main" id="{69AA6DBE-B480-4A83-9ECB-DCF151BE8B4D}"/>
              </a:ext>
            </a:extLst>
          </p:cNvPr>
          <p:cNvSpPr txBox="1"/>
          <p:nvPr/>
        </p:nvSpPr>
        <p:spPr>
          <a:xfrm>
            <a:off x="2025502" y="1861248"/>
            <a:ext cx="828807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Как ИИ общается с внешними системами?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defRPr/>
            </a:pPr>
            <a:r>
              <a:rPr lang="ru-RU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Что такое </a:t>
            </a:r>
            <a:r>
              <a:rPr lang="en-US" sz="2800" b="1" dirty="0">
                <a:solidFill>
                  <a:srgbClr val="F1F4F8"/>
                </a:solidFill>
                <a:latin typeface="Golos Text SemiBold"/>
                <a:cs typeface="Golos Text SemiBold"/>
                <a:sym typeface="Golos Text SemiBold"/>
              </a:rPr>
              <a:t>MCP?</a:t>
            </a:r>
            <a:endParaRPr lang="ru-RU" sz="2800" b="1" dirty="0">
              <a:solidFill>
                <a:srgbClr val="F1F4F8"/>
              </a:solidFill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ru-RU" sz="2800" b="1" dirty="0">
                <a:solidFill>
                  <a:srgbClr val="F1F4F8">
                    <a:alpha val="18000"/>
                  </a:srgbClr>
                </a:solidFill>
                <a:latin typeface="Golos Text SemiBold"/>
                <a:cs typeface="Golos Text SemiBold"/>
                <a:sym typeface="Golos Text SemiBold"/>
              </a:rPr>
              <a:t>Протокол связи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MCP SDK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1F4F8">
                    <a:alpha val="18000"/>
                  </a:srgbClr>
                </a:solidFill>
                <a:effectLst/>
                <a:uLnTx/>
                <a:uFillTx/>
                <a:latin typeface="Golos Text SemiBold"/>
                <a:cs typeface="Golos Text SemiBold"/>
                <a:sym typeface="Golos Text SemiBold"/>
              </a:rPr>
              <a:t>DEMO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>
                  <a:alpha val="18000"/>
                </a:srgbClr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F1F4F8"/>
              </a:solidFill>
              <a:effectLst/>
              <a:uLnTx/>
              <a:uFillTx/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89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8389304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63186"/>
              </a:buClr>
              <a:buSzPts val="4000"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Что такое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MCP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.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Преимущества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849789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300" i="1" dirty="0">
                <a:solidFill>
                  <a:srgbClr val="0B2027"/>
                </a:solidFill>
                <a:latin typeface="Caveat"/>
                <a:sym typeface="Caveat"/>
              </a:rPr>
              <a:t>Стандарт для интеграции ИИ-моделей с внешними источниками контекста.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AE50FD-B098-4A7C-BF0E-67C6FF196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66" y="1654139"/>
            <a:ext cx="3873357" cy="387335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C3CDDC6-B625-4406-8489-1B770D2C442F}"/>
              </a:ext>
            </a:extLst>
          </p:cNvPr>
          <p:cNvSpPr txBox="1"/>
          <p:nvPr/>
        </p:nvSpPr>
        <p:spPr>
          <a:xfrm>
            <a:off x="500232" y="1654139"/>
            <a:ext cx="596844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Что такое Model </a:t>
            </a:r>
            <a:r>
              <a:rPr lang="ru-RU" sz="1600" b="1" i="0" dirty="0" err="1">
                <a:solidFill>
                  <a:srgbClr val="353740"/>
                </a:solidFill>
                <a:effectLst/>
                <a:latin typeface="OpenAI Sans"/>
              </a:rPr>
              <a:t>Context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 Protocol (MCP)?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/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MCP — стандарт взаимодействия между ИИ-моделями и внешней средой.</a:t>
            </a:r>
          </a:p>
          <a:p>
            <a:pPr algn="l"/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MCP (Model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Context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Protocol) решает проблемы масштабирования. Опираясь на поддержку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Anthropic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и таких моделей, как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Claude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, GPT, </a:t>
            </a:r>
            <a:r>
              <a:rPr lang="ru-RU" sz="1600" b="0" i="0" dirty="0" err="1">
                <a:solidFill>
                  <a:srgbClr val="353740"/>
                </a:solidFill>
                <a:effectLst/>
                <a:latin typeface="OpenAI Sans"/>
              </a:rPr>
              <a:t>Llama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 и других, MCP представляет стандартизированный способ взаимодействия LLM с внешними инструментами и источниками данных.</a:t>
            </a:r>
            <a:endParaRPr lang="en-US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/>
            <a:endParaRPr lang="en-US" sz="1600" dirty="0">
              <a:solidFill>
                <a:srgbClr val="353740"/>
              </a:solidFill>
              <a:latin typeface="OpenAI Sans"/>
            </a:endParaRPr>
          </a:p>
          <a:p>
            <a:pPr algn="l"/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Преимущества MCP:</a:t>
            </a:r>
            <a:endParaRPr lang="ru-RU" sz="1600" b="0" i="0" dirty="0">
              <a:solidFill>
                <a:srgbClr val="353740"/>
              </a:solidFill>
              <a:effectLst/>
              <a:latin typeface="OpenAI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🔄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Простота и единообразие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: пользователи получают более простой и согласованный опыт работы с приложениями ИИ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🚀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Лёгкая интеграция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: Разработчики приложений ИИ получают легкую интеграцию с растущей экосистемой инструментов и источников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🛠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Одна реализация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: поставщикам инструментов и данных достаточно создать единую реализацию, работающую с несколькими приложениями 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🌐 </a:t>
            </a:r>
            <a:r>
              <a:rPr lang="ru-RU" sz="1600" b="1" i="0" dirty="0">
                <a:solidFill>
                  <a:srgbClr val="353740"/>
                </a:solidFill>
                <a:effectLst/>
                <a:latin typeface="OpenAI Sans"/>
              </a:rPr>
              <a:t>Совместимость и инновации</a:t>
            </a:r>
            <a:r>
              <a:rPr lang="ru-RU" sz="1600" b="0" i="0" dirty="0">
                <a:solidFill>
                  <a:srgbClr val="353740"/>
                </a:solidFill>
                <a:effectLst/>
                <a:latin typeface="OpenAI Sans"/>
              </a:rPr>
              <a:t>: для всей экосистемы: меньше фрагментации, больше сотрудничества и развития.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E09388-0695-420E-90AA-3147B49C543D}"/>
              </a:ext>
            </a:extLst>
          </p:cNvPr>
          <p:cNvSpPr txBox="1"/>
          <p:nvPr/>
        </p:nvSpPr>
        <p:spPr>
          <a:xfrm>
            <a:off x="7932540" y="6042026"/>
            <a:ext cx="4117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hlinkClick r:id="rId6"/>
              </a:rPr>
              <a:t>https://modelcontextprotocol.io/introduction</a:t>
            </a:r>
            <a:r>
              <a:rPr lang="en-US" sz="1600" dirty="0"/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446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01725" y="287412"/>
            <a:ext cx="1140472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63186"/>
              </a:buClr>
              <a:buSzPts val="4000"/>
            </a:pP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Проблема интеграции.</a:t>
            </a:r>
            <a:r>
              <a:rPr lang="ru-RU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 “Бедствие </a:t>
            </a:r>
            <a:r>
              <a:rPr lang="en-US" sz="4000" b="1" dirty="0">
                <a:solidFill>
                  <a:srgbClr val="00D29D"/>
                </a:solidFill>
                <a:latin typeface="Golos Text SemiBold"/>
                <a:cs typeface="Golos Text SemiBold"/>
                <a:sym typeface="Golos Text SemiBold"/>
              </a:rPr>
              <a:t>M×N”</a:t>
            </a: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763186"/>
                </a:solidFill>
                <a:effectLst/>
                <a:uLnTx/>
                <a:uFillTx/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763186"/>
              </a:solidFill>
              <a:effectLst/>
              <a:uLnTx/>
              <a:uFillTx/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7" name="Google Shape;137;p2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0211" y="2786949"/>
            <a:ext cx="259988" cy="1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01725" y="815974"/>
            <a:ext cx="468785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300" b="0" i="1" u="none" strike="noStrike" kern="0" cap="none" spc="0" normalizeH="0" baseline="0" noProof="0" dirty="0">
                <a:ln>
                  <a:noFill/>
                </a:ln>
                <a:solidFill>
                  <a:srgbClr val="0B2027"/>
                </a:solidFill>
                <a:effectLst/>
                <a:uLnTx/>
                <a:uFillTx/>
                <a:latin typeface="Caveat"/>
                <a:cs typeface="Arial"/>
                <a:sym typeface="Caveat"/>
              </a:rPr>
              <a:t>В чем проблема стары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75B420-9DDA-4D69-90F2-D57113C74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947" y="1797084"/>
            <a:ext cx="3904180" cy="3904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214F-FB04-40EF-B8AC-1B51E6CB9CD3}"/>
              </a:ext>
            </a:extLst>
          </p:cNvPr>
          <p:cNvSpPr txBox="1"/>
          <p:nvPr/>
        </p:nvSpPr>
        <p:spPr>
          <a:xfrm>
            <a:off x="301725" y="1797084"/>
            <a:ext cx="6407833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❗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Проблема M×N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— нужно подключать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каждое ИИ-приложение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к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каждому инструменту/источнику данных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без единого стандарта.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🛠️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Без MCP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приходится создавать множество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индивидуальных интеграций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для каждой пары.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💸 Это ведет к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росту сложности, затрат и трудоемкости обслуживания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📈 При большом количестве моделей и инструментов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управлять всеми интеграциями становится невозможно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🧩 </a:t>
            </a:r>
            <a:r>
              <a:rPr lang="ru-RU" sz="2000" b="1" i="0" dirty="0">
                <a:solidFill>
                  <a:srgbClr val="353740"/>
                </a:solidFill>
                <a:effectLst/>
                <a:latin typeface="OpenAI Sans"/>
              </a:rPr>
              <a:t>Уникальные интерфейсы</a:t>
            </a:r>
            <a:r>
              <a:rPr lang="ru-RU" sz="2000" b="0" i="0" dirty="0">
                <a:solidFill>
                  <a:srgbClr val="353740"/>
                </a:solidFill>
                <a:effectLst/>
                <a:latin typeface="OpenAI Sans"/>
              </a:rPr>
              <a:t> для каждой интеграции создают дополнительную путаницу и тормозят развитие.</a:t>
            </a:r>
          </a:p>
          <a:p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742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eomorphic Color System">
      <a:dk1>
        <a:srgbClr val="526290"/>
      </a:dk1>
      <a:lt1>
        <a:srgbClr val="F1F4F8"/>
      </a:lt1>
      <a:dk2>
        <a:srgbClr val="DBDFEA"/>
      </a:dk2>
      <a:lt2>
        <a:srgbClr val="FFFFFF"/>
      </a:lt2>
      <a:accent1>
        <a:srgbClr val="651FFF"/>
      </a:accent1>
      <a:accent2>
        <a:srgbClr val="7C4DFF"/>
      </a:accent2>
      <a:accent3>
        <a:srgbClr val="FF1744"/>
      </a:accent3>
      <a:accent4>
        <a:srgbClr val="FF5252"/>
      </a:accent4>
      <a:accent5>
        <a:srgbClr val="00BFA5"/>
      </a:accent5>
      <a:accent6>
        <a:srgbClr val="1DE9B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Neomorphic Color System">
      <a:dk1>
        <a:srgbClr val="526290"/>
      </a:dk1>
      <a:lt1>
        <a:srgbClr val="F1F4F8"/>
      </a:lt1>
      <a:dk2>
        <a:srgbClr val="DBDFEA"/>
      </a:dk2>
      <a:lt2>
        <a:srgbClr val="FFFFFF"/>
      </a:lt2>
      <a:accent1>
        <a:srgbClr val="651FFF"/>
      </a:accent1>
      <a:accent2>
        <a:srgbClr val="7C4DFF"/>
      </a:accent2>
      <a:accent3>
        <a:srgbClr val="FF1744"/>
      </a:accent3>
      <a:accent4>
        <a:srgbClr val="FF5252"/>
      </a:accent4>
      <a:accent5>
        <a:srgbClr val="00BFA5"/>
      </a:accent5>
      <a:accent6>
        <a:srgbClr val="1DE9B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4644</Words>
  <Application>Microsoft Office PowerPoint</Application>
  <PresentationFormat>Широкоэкранный</PresentationFormat>
  <Paragraphs>610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46" baseType="lpstr">
      <vt:lpstr>SF Mono</vt:lpstr>
      <vt:lpstr>Golos Text</vt:lpstr>
      <vt:lpstr>Caveat</vt:lpstr>
      <vt:lpstr>Consolas</vt:lpstr>
      <vt:lpstr>JetBrains Mono</vt:lpstr>
      <vt:lpstr>OpenAI Sans</vt:lpstr>
      <vt:lpstr>Courier New</vt:lpstr>
      <vt:lpstr>Golos Text SemiBold</vt:lpstr>
      <vt:lpstr>Calibri</vt:lpstr>
      <vt:lpstr>Arial</vt:lpstr>
      <vt:lpstr>Segoe WPC</vt:lpstr>
      <vt:lpstr>Wingdings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Махнев</dc:creator>
  <cp:lastModifiedBy>Z.R.Gilvanova@urfu.me</cp:lastModifiedBy>
  <cp:revision>277</cp:revision>
  <dcterms:modified xsi:type="dcterms:W3CDTF">2025-06-20T22:41:49Z</dcterms:modified>
</cp:coreProperties>
</file>